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44" r:id="rId62"/>
    <p:sldId id="345" r:id="rId63"/>
    <p:sldId id="316" r:id="rId64"/>
    <p:sldId id="350" r:id="rId65"/>
    <p:sldId id="317" r:id="rId66"/>
    <p:sldId id="318" r:id="rId67"/>
    <p:sldId id="319" r:id="rId68"/>
    <p:sldId id="347" r:id="rId69"/>
    <p:sldId id="348" r:id="rId70"/>
    <p:sldId id="325" r:id="rId71"/>
    <p:sldId id="327" r:id="rId72"/>
    <p:sldId id="364" r:id="rId73"/>
    <p:sldId id="365" r:id="rId74"/>
    <p:sldId id="328" r:id="rId75"/>
    <p:sldId id="329" r:id="rId76"/>
    <p:sldId id="351" r:id="rId77"/>
    <p:sldId id="353" r:id="rId78"/>
    <p:sldId id="321" r:id="rId79"/>
    <p:sldId id="322" r:id="rId80"/>
    <p:sldId id="323" r:id="rId81"/>
    <p:sldId id="330" r:id="rId82"/>
    <p:sldId id="331" r:id="rId83"/>
    <p:sldId id="354" r:id="rId84"/>
    <p:sldId id="355" r:id="rId85"/>
    <p:sldId id="356" r:id="rId86"/>
    <p:sldId id="357" r:id="rId87"/>
    <p:sldId id="358" r:id="rId88"/>
    <p:sldId id="359" r:id="rId89"/>
    <p:sldId id="360" r:id="rId90"/>
    <p:sldId id="361" r:id="rId91"/>
    <p:sldId id="362" r:id="rId92"/>
    <p:sldId id="363" r:id="rId93"/>
    <p:sldId id="332" r:id="rId94"/>
    <p:sldId id="333" r:id="rId95"/>
    <p:sldId id="334" r:id="rId96"/>
    <p:sldId id="335" r:id="rId97"/>
    <p:sldId id="336" r:id="rId98"/>
    <p:sldId id="337" r:id="rId99"/>
    <p:sldId id="338" r:id="rId100"/>
    <p:sldId id="339" r:id="rId101"/>
    <p:sldId id="340" r:id="rId102"/>
    <p:sldId id="341" r:id="rId103"/>
    <p:sldId id="342" r:id="rId104"/>
    <p:sldId id="343" r:id="rId105"/>
  </p:sldIdLst>
  <p:sldSz cx="9144000" cy="6858000" type="screen4x3"/>
  <p:notesSz cx="7315200" cy="96012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60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notesMaster" Target="notesMasters/notesMaster1.xml"/><Relationship Id="rId10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heme" Target="theme/theme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50" name="Text Box 2"/>
          <p:cNvSpPr txBox="1">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51" name="Rectangle 3"/>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840" tIns="48240" rIns="96840" bIns="48240" numCol="1" anchor="t" anchorCtr="0" compatLnSpc="1">
            <a:prstTxWarp prst="textNoShape">
              <a:avLst/>
            </a:prstTxWarp>
          </a:bodyPr>
          <a:lstStyle>
            <a:lvl1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smtClean="0">
                <a:solidFill>
                  <a:srgbClr val="000000"/>
                </a:solidFill>
                <a:latin typeface="Calibri" charset="0"/>
                <a:cs typeface="Arial" charset="0"/>
              </a:defRPr>
            </a:lvl1pPr>
          </a:lstStyle>
          <a:p>
            <a:pPr>
              <a:defRPr/>
            </a:pPr>
            <a:endParaRPr lang="en-US"/>
          </a:p>
        </p:txBody>
      </p:sp>
      <p:sp>
        <p:nvSpPr>
          <p:cNvPr id="2052" name="Rectangle 4"/>
          <p:cNvSpPr>
            <a:spLocks noGrp="1" noRot="1" noChangeAspect="1" noChangeArrowheads="1"/>
          </p:cNvSpPr>
          <p:nvPr>
            <p:ph type="sldImg"/>
          </p:nvPr>
        </p:nvSpPr>
        <p:spPr bwMode="auto">
          <a:xfrm>
            <a:off x="1257300" y="720725"/>
            <a:ext cx="4799013" cy="3598863"/>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3" name="Rectangle 5"/>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840" tIns="48240" rIns="96840" bIns="48240" numCol="1" anchor="t" anchorCtr="0" compatLnSpc="1">
            <a:prstTxWarp prst="textNoShape">
              <a:avLst/>
            </a:prstTxWarp>
          </a:bodyPr>
          <a:lstStyle/>
          <a:p>
            <a:pPr lvl="0"/>
            <a:endParaRPr lang="en-US" noProof="0" smtClean="0"/>
          </a:p>
        </p:txBody>
      </p:sp>
      <p:sp>
        <p:nvSpPr>
          <p:cNvPr id="2054" name="Text Box 6"/>
          <p:cNvSpPr txBox="1">
            <a:spLocks noChangeArrowheads="1"/>
          </p:cNvSpPr>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55" name="Rectangle 7"/>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840" tIns="48240" rIns="96840" bIns="48240" numCol="1" anchor="b" anchorCtr="0" compatLnSpc="1">
            <a:prstTxWarp prst="textNoShape">
              <a:avLst/>
            </a:prstTxWarp>
          </a:bodyPr>
          <a:lstStyle>
            <a:lvl1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smtClean="0">
                <a:solidFill>
                  <a:srgbClr val="000000"/>
                </a:solidFill>
                <a:latin typeface="Calibri" charset="0"/>
                <a:cs typeface="Arial" charset="0"/>
              </a:defRPr>
            </a:lvl1pPr>
          </a:lstStyle>
          <a:p>
            <a:pPr>
              <a:defRPr/>
            </a:pPr>
            <a:fld id="{EC4A8B40-4087-8D45-AF52-C653ECC2F2A6}" type="slidenum">
              <a:rPr lang="en-US"/>
              <a:pPr>
                <a:defRPr/>
              </a:pPr>
              <a:t>‹#›</a:t>
            </a:fld>
            <a:endParaRPr lang="en-US"/>
          </a:p>
        </p:txBody>
      </p:sp>
    </p:spTree>
    <p:extLst>
      <p:ext uri="{BB962C8B-B14F-4D97-AF65-F5344CB8AC3E}">
        <p14:creationId xmlns:p14="http://schemas.microsoft.com/office/powerpoint/2010/main" val="2687259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56001467-E090-4D43-8C36-5D38CDC67A17}" type="slidenum">
              <a:rPr lang="en-US"/>
              <a:pPr>
                <a:defRPr/>
              </a:pPr>
              <a:t>1</a:t>
            </a:fld>
            <a:endParaRPr lang="en-US"/>
          </a:p>
        </p:txBody>
      </p:sp>
      <p:sp>
        <p:nvSpPr>
          <p:cNvPr id="9318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3186"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93187"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30711DB3-1641-FE4C-BDF4-6354405E60BC}" type="slidenum">
              <a:rPr lang="en-US" sz="1300" smtClean="0">
                <a:latin typeface="Calibri" charset="0"/>
                <a:cs typeface="Arial" charset="0"/>
              </a:rPr>
              <a:pPr algn="r" eaLnBrk="1" hangingPunct="1">
                <a:buClrTx/>
                <a:buFontTx/>
                <a:buNone/>
                <a:defRPr/>
              </a:pPr>
              <a:t>1</a:t>
            </a:fld>
            <a:endParaRPr lang="en-US" sz="1300" smtClean="0">
              <a:latin typeface="Calibri"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A60DFDC6-2739-2847-818C-8DB83E359DE0}" type="slidenum">
              <a:rPr lang="en-US"/>
              <a:pPr>
                <a:defRPr/>
              </a:pPr>
              <a:t>10</a:t>
            </a:fld>
            <a:endParaRPr lang="en-US"/>
          </a:p>
        </p:txBody>
      </p:sp>
      <p:sp>
        <p:nvSpPr>
          <p:cNvPr id="10240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240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58B0747-6607-9B44-9874-576BE6A4F92A}" type="slidenum">
              <a:rPr lang="en-US"/>
              <a:pPr>
                <a:defRPr/>
              </a:pPr>
              <a:t>11</a:t>
            </a:fld>
            <a:endParaRPr lang="en-US"/>
          </a:p>
        </p:txBody>
      </p:sp>
      <p:sp>
        <p:nvSpPr>
          <p:cNvPr id="10342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342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2FCDF326-CBA6-2742-A2B4-1F460CBA2CDB}" type="slidenum">
              <a:rPr lang="en-US"/>
              <a:pPr>
                <a:defRPr/>
              </a:pPr>
              <a:t>12</a:t>
            </a:fld>
            <a:endParaRPr lang="en-US"/>
          </a:p>
        </p:txBody>
      </p:sp>
      <p:sp>
        <p:nvSpPr>
          <p:cNvPr id="10444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445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12AAD7F-A11A-F742-894E-11A16A4A3D92}" type="slidenum">
              <a:rPr lang="en-US"/>
              <a:pPr>
                <a:defRPr/>
              </a:pPr>
              <a:t>13</a:t>
            </a:fld>
            <a:endParaRPr lang="en-US"/>
          </a:p>
        </p:txBody>
      </p:sp>
      <p:sp>
        <p:nvSpPr>
          <p:cNvPr id="10547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547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23F88E3-33A9-CA46-965D-F2AC7C2FA68F}" type="slidenum">
              <a:rPr lang="en-US"/>
              <a:pPr>
                <a:defRPr/>
              </a:pPr>
              <a:t>14</a:t>
            </a:fld>
            <a:endParaRPr lang="en-US"/>
          </a:p>
        </p:txBody>
      </p:sp>
      <p:sp>
        <p:nvSpPr>
          <p:cNvPr id="10649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649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86C6AA0-496B-FA40-85D5-F439556B310D}" type="slidenum">
              <a:rPr lang="en-US"/>
              <a:pPr>
                <a:defRPr/>
              </a:pPr>
              <a:t>15</a:t>
            </a:fld>
            <a:endParaRPr lang="en-US"/>
          </a:p>
        </p:txBody>
      </p:sp>
      <p:sp>
        <p:nvSpPr>
          <p:cNvPr id="10752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752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2F94C7A6-01A9-E942-A903-693233CF0FB7}" type="slidenum">
              <a:rPr lang="en-US"/>
              <a:pPr>
                <a:defRPr/>
              </a:pPr>
              <a:t>16</a:t>
            </a:fld>
            <a:endParaRPr lang="en-US"/>
          </a:p>
        </p:txBody>
      </p:sp>
      <p:sp>
        <p:nvSpPr>
          <p:cNvPr id="10854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854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A565737A-7470-CD4F-A570-14EB68EAB804}" type="slidenum">
              <a:rPr lang="en-US"/>
              <a:pPr>
                <a:defRPr/>
              </a:pPr>
              <a:t>17</a:t>
            </a:fld>
            <a:endParaRPr lang="en-US"/>
          </a:p>
        </p:txBody>
      </p:sp>
      <p:sp>
        <p:nvSpPr>
          <p:cNvPr id="10956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AF36A4B-7915-D04B-A84B-E95E77F47802}" type="slidenum">
              <a:rPr lang="en-US"/>
              <a:pPr>
                <a:defRPr/>
              </a:pPr>
              <a:t>18</a:t>
            </a:fld>
            <a:endParaRPr lang="en-US"/>
          </a:p>
        </p:txBody>
      </p:sp>
      <p:sp>
        <p:nvSpPr>
          <p:cNvPr id="11059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059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B20A60E1-20DC-1348-8694-68482E5C065C}" type="slidenum">
              <a:rPr lang="en-US"/>
              <a:pPr>
                <a:defRPr/>
              </a:pPr>
              <a:t>19</a:t>
            </a:fld>
            <a:endParaRPr lang="en-US"/>
          </a:p>
        </p:txBody>
      </p:sp>
      <p:sp>
        <p:nvSpPr>
          <p:cNvPr id="11161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C9B55705-8D47-4644-B575-05491EC75CB1}" type="slidenum">
              <a:rPr lang="en-US"/>
              <a:pPr>
                <a:defRPr/>
              </a:pPr>
              <a:t>2</a:t>
            </a:fld>
            <a:endParaRPr lang="en-US"/>
          </a:p>
        </p:txBody>
      </p:sp>
      <p:sp>
        <p:nvSpPr>
          <p:cNvPr id="9420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421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2BB55518-94F1-F040-AD10-74B130BCEAB9}" type="slidenum">
              <a:rPr lang="en-US"/>
              <a:pPr>
                <a:defRPr/>
              </a:pPr>
              <a:t>20</a:t>
            </a:fld>
            <a:endParaRPr lang="en-US"/>
          </a:p>
        </p:txBody>
      </p:sp>
      <p:sp>
        <p:nvSpPr>
          <p:cNvPr id="11264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4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4BB064A-A681-4149-A9B1-AD47E87E9924}" type="slidenum">
              <a:rPr lang="en-US"/>
              <a:pPr>
                <a:defRPr/>
              </a:pPr>
              <a:t>21</a:t>
            </a:fld>
            <a:endParaRPr lang="en-US"/>
          </a:p>
        </p:txBody>
      </p:sp>
      <p:sp>
        <p:nvSpPr>
          <p:cNvPr id="11366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366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5FC81C6-052F-E247-860B-52B170949D77}" type="slidenum">
              <a:rPr lang="en-US"/>
              <a:pPr>
                <a:defRPr/>
              </a:pPr>
              <a:t>22</a:t>
            </a:fld>
            <a:endParaRPr lang="en-US"/>
          </a:p>
        </p:txBody>
      </p:sp>
      <p:sp>
        <p:nvSpPr>
          <p:cNvPr id="11468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469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AE0A5C7D-61A9-E040-B81A-D7A4185FED4B}" type="slidenum">
              <a:rPr lang="en-US"/>
              <a:pPr>
                <a:defRPr/>
              </a:pPr>
              <a:t>23</a:t>
            </a:fld>
            <a:endParaRPr lang="en-US"/>
          </a:p>
        </p:txBody>
      </p:sp>
      <p:sp>
        <p:nvSpPr>
          <p:cNvPr id="1157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571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2E62B0B7-7435-3B4A-974E-C254E25D9444}" type="slidenum">
              <a:rPr lang="en-US"/>
              <a:pPr>
                <a:defRPr/>
              </a:pPr>
              <a:t>24</a:t>
            </a:fld>
            <a:endParaRPr lang="en-US"/>
          </a:p>
        </p:txBody>
      </p:sp>
      <p:sp>
        <p:nvSpPr>
          <p:cNvPr id="11673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673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917C46A7-DC59-D149-BE64-1D525D78FCA3}" type="slidenum">
              <a:rPr lang="en-US"/>
              <a:pPr>
                <a:defRPr/>
              </a:pPr>
              <a:t>25</a:t>
            </a:fld>
            <a:endParaRPr lang="en-US"/>
          </a:p>
        </p:txBody>
      </p:sp>
      <p:sp>
        <p:nvSpPr>
          <p:cNvPr id="11776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776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78496B25-F3A3-E249-95ED-A18CDE319770}" type="slidenum">
              <a:rPr lang="en-US"/>
              <a:pPr>
                <a:defRPr/>
              </a:pPr>
              <a:t>26</a:t>
            </a:fld>
            <a:endParaRPr lang="en-US"/>
          </a:p>
        </p:txBody>
      </p:sp>
      <p:sp>
        <p:nvSpPr>
          <p:cNvPr id="11878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878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688B1E1C-0A70-E14E-B49E-93245BFF9345}" type="slidenum">
              <a:rPr lang="en-US"/>
              <a:pPr>
                <a:defRPr/>
              </a:pPr>
              <a:t>27</a:t>
            </a:fld>
            <a:endParaRPr lang="en-US"/>
          </a:p>
        </p:txBody>
      </p:sp>
      <p:sp>
        <p:nvSpPr>
          <p:cNvPr id="11980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9810"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9811"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D4E109C2-F37B-2942-91ED-FECA2A5A5E50}" type="slidenum">
              <a:rPr lang="en-US" sz="1300" smtClean="0">
                <a:latin typeface="Calibri" charset="0"/>
              </a:rPr>
              <a:pPr algn="r" eaLnBrk="1" hangingPunct="1">
                <a:buClrTx/>
                <a:buFontTx/>
                <a:buNone/>
                <a:defRPr/>
              </a:pPr>
              <a:t>27</a:t>
            </a:fld>
            <a:endParaRPr lang="en-US" sz="1300" smtClean="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F353D4C-2677-B94C-8CB0-353F713775BA}" type="slidenum">
              <a:rPr lang="en-US"/>
              <a:pPr>
                <a:defRPr/>
              </a:pPr>
              <a:t>28</a:t>
            </a:fld>
            <a:endParaRPr lang="en-US"/>
          </a:p>
        </p:txBody>
      </p:sp>
      <p:sp>
        <p:nvSpPr>
          <p:cNvPr id="12083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083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D8F7EF6-936C-C54B-AA2A-E24B01948822}" type="slidenum">
              <a:rPr lang="en-US"/>
              <a:pPr>
                <a:defRPr/>
              </a:pPr>
              <a:t>29</a:t>
            </a:fld>
            <a:endParaRPr lang="en-US"/>
          </a:p>
        </p:txBody>
      </p:sp>
      <p:sp>
        <p:nvSpPr>
          <p:cNvPr id="12185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185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D2BCAC53-51B6-024C-B2F7-C7AA78C7F8D4}" type="slidenum">
              <a:rPr lang="en-US"/>
              <a:pPr>
                <a:defRPr/>
              </a:pPr>
              <a:t>3</a:t>
            </a:fld>
            <a:endParaRPr lang="en-US"/>
          </a:p>
        </p:txBody>
      </p:sp>
      <p:sp>
        <p:nvSpPr>
          <p:cNvPr id="9523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523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97D4577B-821B-434E-BAD0-D5157FBBEFCA}" type="slidenum">
              <a:rPr lang="en-US"/>
              <a:pPr>
                <a:defRPr/>
              </a:pPr>
              <a:t>30</a:t>
            </a:fld>
            <a:endParaRPr lang="en-US"/>
          </a:p>
        </p:txBody>
      </p:sp>
      <p:sp>
        <p:nvSpPr>
          <p:cNvPr id="12288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88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AC6F243-EBE2-1A40-A8F7-0B3626825BFD}" type="slidenum">
              <a:rPr lang="en-US"/>
              <a:pPr>
                <a:defRPr/>
              </a:pPr>
              <a:t>31</a:t>
            </a:fld>
            <a:endParaRPr lang="en-US"/>
          </a:p>
        </p:txBody>
      </p:sp>
      <p:sp>
        <p:nvSpPr>
          <p:cNvPr id="1239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390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CE27884D-370C-AF49-B2F5-38ED19952D4C}" type="slidenum">
              <a:rPr lang="en-US"/>
              <a:pPr>
                <a:defRPr/>
              </a:pPr>
              <a:t>32</a:t>
            </a:fld>
            <a:endParaRPr lang="en-US"/>
          </a:p>
        </p:txBody>
      </p:sp>
      <p:sp>
        <p:nvSpPr>
          <p:cNvPr id="12492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493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794AEB06-C2A3-EA46-A462-DA3A01AD9B19}" type="slidenum">
              <a:rPr lang="en-US"/>
              <a:pPr>
                <a:defRPr/>
              </a:pPr>
              <a:t>33</a:t>
            </a:fld>
            <a:endParaRPr lang="en-US"/>
          </a:p>
        </p:txBody>
      </p:sp>
      <p:sp>
        <p:nvSpPr>
          <p:cNvPr id="12595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595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965058-7C82-CC44-825A-B05EB0457F00}" type="slidenum">
              <a:rPr lang="en-US"/>
              <a:pPr>
                <a:defRPr/>
              </a:pPr>
              <a:t>34</a:t>
            </a:fld>
            <a:endParaRPr lang="en-US"/>
          </a:p>
        </p:txBody>
      </p:sp>
      <p:sp>
        <p:nvSpPr>
          <p:cNvPr id="1269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697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F6FFE823-D771-1441-BD70-565789E515C3}" type="slidenum">
              <a:rPr lang="en-US"/>
              <a:pPr>
                <a:defRPr/>
              </a:pPr>
              <a:t>35</a:t>
            </a:fld>
            <a:endParaRPr lang="en-US"/>
          </a:p>
        </p:txBody>
      </p:sp>
      <p:sp>
        <p:nvSpPr>
          <p:cNvPr id="12800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2E9B028-7238-BB4C-8F04-5B27705C0F97}" type="slidenum">
              <a:rPr lang="en-US"/>
              <a:pPr>
                <a:defRPr/>
              </a:pPr>
              <a:t>36</a:t>
            </a:fld>
            <a:endParaRPr lang="en-US"/>
          </a:p>
        </p:txBody>
      </p:sp>
      <p:sp>
        <p:nvSpPr>
          <p:cNvPr id="12902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902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6EE9362-4EA4-B94A-84CE-3895B95A99B0}" type="slidenum">
              <a:rPr lang="en-US"/>
              <a:pPr>
                <a:defRPr/>
              </a:pPr>
              <a:t>37</a:t>
            </a:fld>
            <a:endParaRPr lang="en-US"/>
          </a:p>
        </p:txBody>
      </p:sp>
      <p:sp>
        <p:nvSpPr>
          <p:cNvPr id="13004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005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6DE5AC-04E3-874F-8168-91DEB4F8A519}" type="slidenum">
              <a:rPr lang="en-US"/>
              <a:pPr>
                <a:defRPr/>
              </a:pPr>
              <a:t>38</a:t>
            </a:fld>
            <a:endParaRPr lang="en-US"/>
          </a:p>
        </p:txBody>
      </p:sp>
      <p:sp>
        <p:nvSpPr>
          <p:cNvPr id="13107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107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F1240ED4-D298-5344-8329-E2A0FD1577D7}" type="slidenum">
              <a:rPr lang="en-US"/>
              <a:pPr>
                <a:defRPr/>
              </a:pPr>
              <a:t>39</a:t>
            </a:fld>
            <a:endParaRPr lang="en-US"/>
          </a:p>
        </p:txBody>
      </p:sp>
      <p:sp>
        <p:nvSpPr>
          <p:cNvPr id="13209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209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F4A3252F-5044-1F4F-BA91-D9AB7952A5F3}" type="slidenum">
              <a:rPr lang="en-US"/>
              <a:pPr>
                <a:defRPr/>
              </a:pPr>
              <a:t>4</a:t>
            </a:fld>
            <a:endParaRPr lang="en-US"/>
          </a:p>
        </p:txBody>
      </p:sp>
      <p:sp>
        <p:nvSpPr>
          <p:cNvPr id="9625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625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8CEFA68-C27E-814B-8473-8B07697FD53F}" type="slidenum">
              <a:rPr lang="en-US"/>
              <a:pPr>
                <a:defRPr/>
              </a:pPr>
              <a:t>40</a:t>
            </a:fld>
            <a:endParaRPr lang="en-US"/>
          </a:p>
        </p:txBody>
      </p:sp>
      <p:sp>
        <p:nvSpPr>
          <p:cNvPr id="13312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2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7B531260-94DE-A84D-AEF0-32701E54245F}" type="slidenum">
              <a:rPr lang="en-US"/>
              <a:pPr>
                <a:defRPr/>
              </a:pPr>
              <a:t>41</a:t>
            </a:fld>
            <a:endParaRPr lang="en-US"/>
          </a:p>
        </p:txBody>
      </p:sp>
      <p:sp>
        <p:nvSpPr>
          <p:cNvPr id="13414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414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D0ABA53-1FF3-E949-9544-A1BBC75181F7}" type="slidenum">
              <a:rPr lang="en-US"/>
              <a:pPr>
                <a:defRPr/>
              </a:pPr>
              <a:t>42</a:t>
            </a:fld>
            <a:endParaRPr lang="en-US"/>
          </a:p>
        </p:txBody>
      </p:sp>
      <p:sp>
        <p:nvSpPr>
          <p:cNvPr id="13516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517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5BC9F19-8786-0B4D-8E08-162D72C34F4C}" type="slidenum">
              <a:rPr lang="en-US"/>
              <a:pPr>
                <a:defRPr/>
              </a:pPr>
              <a:t>43</a:t>
            </a:fld>
            <a:endParaRPr lang="en-US"/>
          </a:p>
        </p:txBody>
      </p:sp>
      <p:sp>
        <p:nvSpPr>
          <p:cNvPr id="13619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619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275A733-8A69-EF4F-B7DF-4CF72E7F409B}" type="slidenum">
              <a:rPr lang="en-US"/>
              <a:pPr>
                <a:defRPr/>
              </a:pPr>
              <a:t>44</a:t>
            </a:fld>
            <a:endParaRPr lang="en-US"/>
          </a:p>
        </p:txBody>
      </p:sp>
      <p:sp>
        <p:nvSpPr>
          <p:cNvPr id="13721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721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43A7E35-F76B-4B43-AFED-6B678B72C7BE}" type="slidenum">
              <a:rPr lang="en-US"/>
              <a:pPr>
                <a:defRPr/>
              </a:pPr>
              <a:t>45</a:t>
            </a:fld>
            <a:endParaRPr lang="en-US"/>
          </a:p>
        </p:txBody>
      </p:sp>
      <p:sp>
        <p:nvSpPr>
          <p:cNvPr id="13824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824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BB26048-93E1-9645-9009-131AC575209C}" type="slidenum">
              <a:rPr lang="en-US"/>
              <a:pPr>
                <a:defRPr/>
              </a:pPr>
              <a:t>46</a:t>
            </a:fld>
            <a:endParaRPr lang="en-US"/>
          </a:p>
        </p:txBody>
      </p:sp>
      <p:sp>
        <p:nvSpPr>
          <p:cNvPr id="13926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926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25C0B957-1803-264B-A935-BC6CBE508379}" type="slidenum">
              <a:rPr lang="en-US"/>
              <a:pPr>
                <a:defRPr/>
              </a:pPr>
              <a:t>47</a:t>
            </a:fld>
            <a:endParaRPr lang="en-US"/>
          </a:p>
        </p:txBody>
      </p:sp>
      <p:sp>
        <p:nvSpPr>
          <p:cNvPr id="14028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029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E462EF82-7F87-744E-AFF6-7FA7D1746D75}" type="slidenum">
              <a:rPr lang="en-US"/>
              <a:pPr>
                <a:defRPr/>
              </a:pPr>
              <a:t>48</a:t>
            </a:fld>
            <a:endParaRPr lang="en-US"/>
          </a:p>
        </p:txBody>
      </p:sp>
      <p:sp>
        <p:nvSpPr>
          <p:cNvPr id="1413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1314"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41315"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3F6CE980-FF22-AA40-9625-FFFAE3C27BB2}" type="slidenum">
              <a:rPr lang="en-US" sz="1300" smtClean="0">
                <a:latin typeface="Calibri" charset="0"/>
                <a:cs typeface="Arial" charset="0"/>
              </a:rPr>
              <a:pPr algn="r" eaLnBrk="1" hangingPunct="1">
                <a:buClrTx/>
                <a:buFontTx/>
                <a:buNone/>
                <a:defRPr/>
              </a:pPr>
              <a:t>48</a:t>
            </a:fld>
            <a:endParaRPr lang="en-US" sz="1300" smtClean="0">
              <a:latin typeface="Calibri"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0B5BE319-B569-3748-A239-84078A0ADFB0}" type="slidenum">
              <a:rPr lang="en-US"/>
              <a:pPr>
                <a:defRPr/>
              </a:pPr>
              <a:t>49</a:t>
            </a:fld>
            <a:endParaRPr lang="en-US"/>
          </a:p>
        </p:txBody>
      </p:sp>
      <p:sp>
        <p:nvSpPr>
          <p:cNvPr id="14233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2338"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42339"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F108F984-3D7D-7B4B-B875-B14FAF7235A5}" type="slidenum">
              <a:rPr lang="en-US" sz="1300" smtClean="0">
                <a:latin typeface="Calibri" charset="0"/>
                <a:cs typeface="Arial" charset="0"/>
              </a:rPr>
              <a:pPr algn="r" eaLnBrk="1" hangingPunct="1">
                <a:buClrTx/>
                <a:buFontTx/>
                <a:buNone/>
                <a:defRPr/>
              </a:pPr>
              <a:t>49</a:t>
            </a:fld>
            <a:endParaRPr lang="en-US" sz="1300" smtClean="0">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4C51F05-6D07-B84F-83C9-B89CF9D6E2BD}" type="slidenum">
              <a:rPr lang="en-US"/>
              <a:pPr>
                <a:defRPr/>
              </a:pPr>
              <a:t>5</a:t>
            </a:fld>
            <a:endParaRPr lang="en-US"/>
          </a:p>
        </p:txBody>
      </p:sp>
      <p:sp>
        <p:nvSpPr>
          <p:cNvPr id="9728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728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AA1A24B-BFC4-5A49-93A3-74D807651BB9}" type="slidenum">
              <a:rPr lang="en-US"/>
              <a:pPr>
                <a:defRPr/>
              </a:pPr>
              <a:t>50</a:t>
            </a:fld>
            <a:endParaRPr lang="en-US"/>
          </a:p>
        </p:txBody>
      </p:sp>
      <p:sp>
        <p:nvSpPr>
          <p:cNvPr id="14336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6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DF026628-8551-D44B-8123-4D75E1ECD396}" type="slidenum">
              <a:rPr lang="en-US"/>
              <a:pPr>
                <a:defRPr/>
              </a:pPr>
              <a:t>51</a:t>
            </a:fld>
            <a:endParaRPr lang="en-US"/>
          </a:p>
        </p:txBody>
      </p:sp>
      <p:sp>
        <p:nvSpPr>
          <p:cNvPr id="14438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438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D0814B79-3128-9549-9888-8370629E63EB}" type="slidenum">
              <a:rPr lang="en-US"/>
              <a:pPr>
                <a:defRPr/>
              </a:pPr>
              <a:t>52</a:t>
            </a:fld>
            <a:endParaRPr lang="en-US"/>
          </a:p>
        </p:txBody>
      </p:sp>
      <p:sp>
        <p:nvSpPr>
          <p:cNvPr id="14540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5410"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Edited-make 2 later</a:t>
            </a:r>
          </a:p>
        </p:txBody>
      </p:sp>
      <p:sp>
        <p:nvSpPr>
          <p:cNvPr id="145411"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0BA306FB-5821-E84B-88B1-DCE36009EB75}" type="slidenum">
              <a:rPr lang="en-US" sz="1300" smtClean="0">
                <a:latin typeface="Calibri" charset="0"/>
                <a:cs typeface="Arial" charset="0"/>
              </a:rPr>
              <a:pPr algn="r" eaLnBrk="1" hangingPunct="1">
                <a:buClrTx/>
                <a:buFontTx/>
                <a:buNone/>
                <a:defRPr/>
              </a:pPr>
              <a:t>52</a:t>
            </a:fld>
            <a:endParaRPr lang="en-US" sz="1300" smtClean="0">
              <a:latin typeface="Calibri"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D276DF6-480C-3145-9E3F-571EDD1AEFED}" type="slidenum">
              <a:rPr lang="en-US"/>
              <a:pPr>
                <a:defRPr/>
              </a:pPr>
              <a:t>53</a:t>
            </a:fld>
            <a:endParaRPr lang="en-US"/>
          </a:p>
        </p:txBody>
      </p:sp>
      <p:sp>
        <p:nvSpPr>
          <p:cNvPr id="14643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643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4247BEE0-5F74-F940-B7CF-E56DD204BD60}" type="slidenum">
              <a:rPr lang="en-US"/>
              <a:pPr>
                <a:defRPr/>
              </a:pPr>
              <a:t>54</a:t>
            </a:fld>
            <a:endParaRPr lang="en-US"/>
          </a:p>
        </p:txBody>
      </p:sp>
      <p:sp>
        <p:nvSpPr>
          <p:cNvPr id="14745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7458"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47459"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CAF3A8ED-D114-E54A-B144-43FF0F278EE3}" type="slidenum">
              <a:rPr lang="en-US" sz="1300" smtClean="0">
                <a:latin typeface="Calibri" charset="0"/>
                <a:cs typeface="Arial" charset="0"/>
              </a:rPr>
              <a:pPr algn="r" eaLnBrk="1" hangingPunct="1">
                <a:buClrTx/>
                <a:buFontTx/>
                <a:buNone/>
                <a:defRPr/>
              </a:pPr>
              <a:t>54</a:t>
            </a:fld>
            <a:endParaRPr lang="en-US" sz="1300" smtClean="0">
              <a:latin typeface="Calibri"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9D81D439-CF9C-A843-9FDE-3E1C05F96531}" type="slidenum">
              <a:rPr lang="en-US"/>
              <a:pPr>
                <a:defRPr/>
              </a:pPr>
              <a:t>55</a:t>
            </a:fld>
            <a:endParaRPr lang="en-US"/>
          </a:p>
        </p:txBody>
      </p:sp>
      <p:sp>
        <p:nvSpPr>
          <p:cNvPr id="14848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8482"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48483"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0FFB8FFB-85C7-5241-8330-D1D43174149C}" type="slidenum">
              <a:rPr lang="en-US" sz="1300" smtClean="0">
                <a:latin typeface="Calibri" charset="0"/>
                <a:cs typeface="Arial" charset="0"/>
              </a:rPr>
              <a:pPr algn="r" eaLnBrk="1" hangingPunct="1">
                <a:buClrTx/>
                <a:buFontTx/>
                <a:buNone/>
                <a:defRPr/>
              </a:pPr>
              <a:t>55</a:t>
            </a:fld>
            <a:endParaRPr lang="en-US" sz="1300" smtClean="0">
              <a:latin typeface="Calibri"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092F8111-4EBF-3A4D-90FC-6843CE61521A}" type="slidenum">
              <a:rPr lang="en-US"/>
              <a:pPr>
                <a:defRPr/>
              </a:pPr>
              <a:t>56</a:t>
            </a:fld>
            <a:endParaRPr lang="en-US"/>
          </a:p>
        </p:txBody>
      </p:sp>
      <p:sp>
        <p:nvSpPr>
          <p:cNvPr id="1495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9506"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inserted</a:t>
            </a:r>
          </a:p>
        </p:txBody>
      </p:sp>
      <p:sp>
        <p:nvSpPr>
          <p:cNvPr id="149507"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E4F273F3-5C98-D245-867D-C189D823B55D}" type="slidenum">
              <a:rPr lang="en-US" sz="1300" smtClean="0">
                <a:latin typeface="Calibri" charset="0"/>
                <a:cs typeface="Arial" charset="0"/>
              </a:rPr>
              <a:pPr algn="r" eaLnBrk="1" hangingPunct="1">
                <a:buClrTx/>
                <a:buFontTx/>
                <a:buNone/>
                <a:defRPr/>
              </a:pPr>
              <a:t>56</a:t>
            </a:fld>
            <a:endParaRPr lang="en-US" sz="1300" smtClean="0">
              <a:latin typeface="Calibri" charset="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B32C29E2-B20D-0943-BA7E-4039F770DFBA}" type="slidenum">
              <a:rPr lang="en-US"/>
              <a:pPr>
                <a:defRPr/>
              </a:pPr>
              <a:t>57</a:t>
            </a:fld>
            <a:endParaRPr lang="en-US"/>
          </a:p>
        </p:txBody>
      </p:sp>
      <p:sp>
        <p:nvSpPr>
          <p:cNvPr id="15052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0530"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a:p>
            <a:pPr>
              <a:spcBef>
                <a:spcPts val="450"/>
              </a:spcBef>
              <a:buClrTx/>
              <a:buFontTx/>
              <a:buNone/>
              <a:defRPr/>
            </a:pPr>
            <a:endParaRPr lang="en-US" sz="1200" smtClean="0">
              <a:latin typeface="Calibri" charset="0"/>
            </a:endParaRPr>
          </a:p>
        </p:txBody>
      </p:sp>
      <p:sp>
        <p:nvSpPr>
          <p:cNvPr id="150531"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2F2B3103-FC09-E04B-AC1B-3D5429A63D45}" type="slidenum">
              <a:rPr lang="en-US" sz="1300" smtClean="0">
                <a:latin typeface="Calibri" charset="0"/>
                <a:cs typeface="Arial" charset="0"/>
              </a:rPr>
              <a:pPr algn="r" eaLnBrk="1" hangingPunct="1">
                <a:buClrTx/>
                <a:buFontTx/>
                <a:buNone/>
                <a:defRPr/>
              </a:pPr>
              <a:t>57</a:t>
            </a:fld>
            <a:endParaRPr lang="en-US" sz="1300" smtClean="0">
              <a:latin typeface="Calibri" charset="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31050B-8443-A649-B854-A1C7736BEAF9}" type="slidenum">
              <a:rPr lang="en-US"/>
              <a:pPr>
                <a:defRPr/>
              </a:pPr>
              <a:t>58</a:t>
            </a:fld>
            <a:endParaRPr lang="en-US"/>
          </a:p>
        </p:txBody>
      </p:sp>
      <p:sp>
        <p:nvSpPr>
          <p:cNvPr id="15155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155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D687C2E1-E65C-3D4E-898B-D6B9737004A0}" type="slidenum">
              <a:rPr lang="en-US"/>
              <a:pPr>
                <a:defRPr/>
              </a:pPr>
              <a:t>59</a:t>
            </a:fld>
            <a:endParaRPr lang="en-US"/>
          </a:p>
        </p:txBody>
      </p:sp>
      <p:sp>
        <p:nvSpPr>
          <p:cNvPr id="1525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2578"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52579"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6963D63C-16E1-4640-8063-C9D4DD7D109E}" type="slidenum">
              <a:rPr lang="en-US" sz="1300" smtClean="0">
                <a:latin typeface="Calibri" charset="0"/>
                <a:cs typeface="Arial" charset="0"/>
              </a:rPr>
              <a:pPr algn="r" eaLnBrk="1" hangingPunct="1">
                <a:buClrTx/>
                <a:buFontTx/>
                <a:buNone/>
                <a:defRPr/>
              </a:pPr>
              <a:t>59</a:t>
            </a:fld>
            <a:endParaRPr lang="en-US" sz="1300" smtClean="0">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91FCAA8B-223A-DB47-9526-6344E80C1C99}" type="slidenum">
              <a:rPr lang="en-US"/>
              <a:pPr>
                <a:defRPr/>
              </a:pPr>
              <a:t>6</a:t>
            </a:fld>
            <a:endParaRPr lang="en-US"/>
          </a:p>
        </p:txBody>
      </p:sp>
      <p:sp>
        <p:nvSpPr>
          <p:cNvPr id="983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DB2739A6-FB6E-304C-860A-752FC977B76C}" type="slidenum">
              <a:rPr lang="en-US"/>
              <a:pPr>
                <a:defRPr/>
              </a:pPr>
              <a:t>60</a:t>
            </a:fld>
            <a:endParaRPr lang="en-US"/>
          </a:p>
        </p:txBody>
      </p:sp>
      <p:sp>
        <p:nvSpPr>
          <p:cNvPr id="15360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02"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53603"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8B1C5B0E-7D9D-BC4F-B2EB-8F288C33BFC7}" type="slidenum">
              <a:rPr lang="en-US" sz="1300" smtClean="0">
                <a:latin typeface="Calibri" charset="0"/>
                <a:cs typeface="Arial" charset="0"/>
              </a:rPr>
              <a:pPr algn="r" eaLnBrk="1" hangingPunct="1">
                <a:buClrTx/>
                <a:buFontTx/>
                <a:buNone/>
                <a:defRPr/>
              </a:pPr>
              <a:t>60</a:t>
            </a:fld>
            <a:endParaRPr lang="en-US" sz="1300" smtClean="0">
              <a:latin typeface="Calibri" charset="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89265B74-E155-FB4E-B0D6-721DB414F83B}" type="slidenum">
              <a:rPr lang="en-US"/>
              <a:pPr>
                <a:defRPr/>
              </a:pPr>
              <a:t>61</a:t>
            </a:fld>
            <a:endParaRPr lang="en-US"/>
          </a:p>
        </p:txBody>
      </p:sp>
      <p:sp>
        <p:nvSpPr>
          <p:cNvPr id="16281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2818"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62819"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88562A10-7731-1E4E-A782-2F00796C598B}" type="slidenum">
              <a:rPr lang="en-US" sz="1300" smtClean="0">
                <a:latin typeface="Calibri" charset="0"/>
                <a:cs typeface="Arial" charset="0"/>
              </a:rPr>
              <a:pPr algn="r" eaLnBrk="1" hangingPunct="1">
                <a:buClrTx/>
                <a:buFontTx/>
                <a:buNone/>
                <a:defRPr/>
              </a:pPr>
              <a:t>61</a:t>
            </a:fld>
            <a:endParaRPr lang="en-US" sz="1300" smtClean="0">
              <a:latin typeface="Calibri" charset="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49BB2B0-6E29-4D47-9AC1-4D0D5DECF3CC}" type="slidenum">
              <a:rPr lang="en-US"/>
              <a:pPr>
                <a:defRPr/>
              </a:pPr>
              <a:t>63</a:t>
            </a:fld>
            <a:endParaRPr lang="en-US"/>
          </a:p>
        </p:txBody>
      </p:sp>
      <p:sp>
        <p:nvSpPr>
          <p:cNvPr id="15462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462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021F2F6-CEC2-594C-9437-9E8CEAF48541}" type="slidenum">
              <a:rPr lang="en-US"/>
              <a:pPr>
                <a:defRPr/>
              </a:pPr>
              <a:t>65</a:t>
            </a:fld>
            <a:endParaRPr lang="en-US"/>
          </a:p>
        </p:txBody>
      </p:sp>
      <p:sp>
        <p:nvSpPr>
          <p:cNvPr id="15564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565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A723D60E-BB7D-2945-881A-21B7AF1F336E}" type="slidenum">
              <a:rPr lang="en-US"/>
              <a:pPr>
                <a:defRPr/>
              </a:pPr>
              <a:t>66</a:t>
            </a:fld>
            <a:endParaRPr lang="en-US"/>
          </a:p>
        </p:txBody>
      </p:sp>
      <p:sp>
        <p:nvSpPr>
          <p:cNvPr id="15667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667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C44250BE-3208-3342-A712-C74586B98B6B}" type="slidenum">
              <a:rPr lang="en-US"/>
              <a:pPr>
                <a:defRPr/>
              </a:pPr>
              <a:t>67</a:t>
            </a:fld>
            <a:endParaRPr lang="en-US"/>
          </a:p>
        </p:txBody>
      </p:sp>
      <p:sp>
        <p:nvSpPr>
          <p:cNvPr id="15769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769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4476A27-96D3-124A-8CCF-7D17053053F8}" type="slidenum">
              <a:rPr lang="en-US"/>
              <a:pPr>
                <a:defRPr/>
              </a:pPr>
              <a:t>70</a:t>
            </a:fld>
            <a:endParaRPr lang="en-US"/>
          </a:p>
        </p:txBody>
      </p:sp>
      <p:sp>
        <p:nvSpPr>
          <p:cNvPr id="16384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4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214E459F-9DFE-7D44-8935-D325F74E9A81}" type="slidenum">
              <a:rPr lang="en-US"/>
              <a:pPr>
                <a:defRPr/>
              </a:pPr>
              <a:t>71</a:t>
            </a:fld>
            <a:endParaRPr lang="en-US"/>
          </a:p>
        </p:txBody>
      </p:sp>
      <p:sp>
        <p:nvSpPr>
          <p:cNvPr id="16588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589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085ACB1-8D80-124D-8E5E-A588D11ABB0C}" type="slidenum">
              <a:rPr lang="en-US"/>
              <a:pPr>
                <a:defRPr/>
              </a:pPr>
              <a:t>74</a:t>
            </a:fld>
            <a:endParaRPr lang="en-US"/>
          </a:p>
        </p:txBody>
      </p:sp>
      <p:sp>
        <p:nvSpPr>
          <p:cNvPr id="1669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691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86D876C-1359-F745-8F0E-94BECF3AF2D1}" type="slidenum">
              <a:rPr lang="en-US"/>
              <a:pPr>
                <a:defRPr/>
              </a:pPr>
              <a:t>75</a:t>
            </a:fld>
            <a:endParaRPr lang="en-US"/>
          </a:p>
        </p:txBody>
      </p:sp>
      <p:sp>
        <p:nvSpPr>
          <p:cNvPr id="16793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793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A4CD9C3-56FF-884D-B01A-D73EE6E8CAD2}" type="slidenum">
              <a:rPr lang="en-US"/>
              <a:pPr>
                <a:defRPr/>
              </a:pPr>
              <a:t>7</a:t>
            </a:fld>
            <a:endParaRPr lang="en-US"/>
          </a:p>
        </p:txBody>
      </p:sp>
      <p:sp>
        <p:nvSpPr>
          <p:cNvPr id="9932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933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16CD155C-756E-784C-86B1-6AFE4E2A908E}" type="slidenum">
              <a:rPr lang="en-US"/>
              <a:pPr>
                <a:defRPr/>
              </a:pPr>
              <a:t>77</a:t>
            </a:fld>
            <a:endParaRPr lang="en-US"/>
          </a:p>
        </p:txBody>
      </p:sp>
      <p:sp>
        <p:nvSpPr>
          <p:cNvPr id="15872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8722"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58723"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7B3A0979-7FBB-0C45-9102-B3C89C85D681}" type="slidenum">
              <a:rPr lang="en-US" sz="1300" smtClean="0">
                <a:latin typeface="Calibri" charset="0"/>
                <a:cs typeface="Arial" charset="0"/>
              </a:rPr>
              <a:pPr algn="r" eaLnBrk="1" hangingPunct="1">
                <a:buClrTx/>
                <a:buFontTx/>
                <a:buNone/>
                <a:defRPr/>
              </a:pPr>
              <a:t>77</a:t>
            </a:fld>
            <a:endParaRPr lang="en-US" sz="1300" smtClean="0">
              <a:latin typeface="Calibri" charset="0"/>
              <a:cs typeface="Arial" charset="0"/>
            </a:endParaRPr>
          </a:p>
        </p:txBody>
      </p:sp>
      <p:sp>
        <p:nvSpPr>
          <p:cNvPr id="2" name="Notes Placeholder 1"/>
          <p:cNvSpPr>
            <a:spLocks noGrp="1"/>
          </p:cNvSpPr>
          <p:nvPr>
            <p:ph type="body" idx="1"/>
          </p:nvPr>
        </p:nvSpPr>
        <p:spPr/>
        <p:txBody>
          <a:bodyPr/>
          <a:lstStyle/>
          <a:p>
            <a:pPr>
              <a:defRPr/>
            </a:pPr>
            <a:r>
              <a:rPr lang="en-US" dirty="0" err="1" smtClean="0">
                <a:cs typeface="+mn-cs"/>
              </a:rPr>
              <a:t>Idk</a:t>
            </a:r>
            <a:endParaRPr lang="en-US" dirty="0" smtClean="0">
              <a:cs typeface="+mn-cs"/>
            </a:endParaRPr>
          </a:p>
          <a:p>
            <a:pPr>
              <a:defRPr/>
            </a:pPr>
            <a:endParaRPr lang="en-US" dirty="0"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E920A008-42F6-0541-8E09-0B582FC33890}" type="slidenum">
              <a:rPr lang="en-US"/>
              <a:pPr>
                <a:defRPr/>
              </a:pPr>
              <a:t>78</a:t>
            </a:fld>
            <a:endParaRPr lang="en-US"/>
          </a:p>
        </p:txBody>
      </p:sp>
      <p:sp>
        <p:nvSpPr>
          <p:cNvPr id="15974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9746"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inserted</a:t>
            </a:r>
          </a:p>
        </p:txBody>
      </p:sp>
      <p:sp>
        <p:nvSpPr>
          <p:cNvPr id="159747"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022F3E47-ED70-4E43-9F30-969680594F44}" type="slidenum">
              <a:rPr lang="en-US" sz="1300" smtClean="0">
                <a:latin typeface="Calibri" charset="0"/>
                <a:cs typeface="Arial" charset="0"/>
              </a:rPr>
              <a:pPr algn="r" eaLnBrk="1" hangingPunct="1">
                <a:buClrTx/>
                <a:buFontTx/>
                <a:buNone/>
                <a:defRPr/>
              </a:pPr>
              <a:t>78</a:t>
            </a:fld>
            <a:endParaRPr lang="en-US" sz="1300" smtClean="0">
              <a:latin typeface="Calibri" charset="0"/>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C688B23D-21D9-AC40-9005-EA6B617D9D3E}" type="slidenum">
              <a:rPr lang="en-US"/>
              <a:pPr>
                <a:defRPr/>
              </a:pPr>
              <a:t>79</a:t>
            </a:fld>
            <a:endParaRPr lang="en-US"/>
          </a:p>
        </p:txBody>
      </p:sp>
      <p:sp>
        <p:nvSpPr>
          <p:cNvPr id="16076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0770"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60771"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B90BE6E7-3849-434F-8020-854B737D6779}" type="slidenum">
              <a:rPr lang="en-US" sz="1300" smtClean="0">
                <a:latin typeface="Calibri" charset="0"/>
                <a:cs typeface="Arial" charset="0"/>
              </a:rPr>
              <a:pPr algn="r" eaLnBrk="1" hangingPunct="1">
                <a:buClrTx/>
                <a:buFontTx/>
                <a:buNone/>
                <a:defRPr/>
              </a:pPr>
              <a:t>79</a:t>
            </a:fld>
            <a:endParaRPr lang="en-US" sz="1300" smtClean="0">
              <a:latin typeface="Calibri" charset="0"/>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F2AF9D01-C055-CF4B-B4F8-D0E80E0F04E2}" type="slidenum">
              <a:rPr lang="en-US"/>
              <a:pPr>
                <a:defRPr/>
              </a:pPr>
              <a:t>80</a:t>
            </a:fld>
            <a:endParaRPr lang="en-US"/>
          </a:p>
        </p:txBody>
      </p:sp>
      <p:sp>
        <p:nvSpPr>
          <p:cNvPr id="16179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1794"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61795"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82EC8771-CD28-2546-AC35-C9D4AA7E5F18}" type="slidenum">
              <a:rPr lang="en-US" sz="1300" smtClean="0">
                <a:latin typeface="Calibri" charset="0"/>
                <a:cs typeface="Arial" charset="0"/>
              </a:rPr>
              <a:pPr algn="r" eaLnBrk="1" hangingPunct="1">
                <a:buClrTx/>
                <a:buFontTx/>
                <a:buNone/>
                <a:defRPr/>
              </a:pPr>
              <a:t>80</a:t>
            </a:fld>
            <a:endParaRPr lang="en-US" sz="1300" smtClean="0">
              <a:latin typeface="Calibri" charset="0"/>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E2DCAC9-D44A-7749-AB7E-D4220A9D629D}" type="slidenum">
              <a:rPr lang="en-US"/>
              <a:pPr>
                <a:defRPr/>
              </a:pPr>
              <a:t>81</a:t>
            </a:fld>
            <a:endParaRPr lang="en-US"/>
          </a:p>
        </p:txBody>
      </p:sp>
      <p:sp>
        <p:nvSpPr>
          <p:cNvPr id="16896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896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D0E49ECC-52DF-CF42-A221-8C0107623319}" type="slidenum">
              <a:rPr lang="en-US"/>
              <a:pPr>
                <a:defRPr/>
              </a:pPr>
              <a:t>82</a:t>
            </a:fld>
            <a:endParaRPr lang="en-US"/>
          </a:p>
        </p:txBody>
      </p:sp>
      <p:sp>
        <p:nvSpPr>
          <p:cNvPr id="16998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9986"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inserted</a:t>
            </a:r>
          </a:p>
        </p:txBody>
      </p:sp>
      <p:sp>
        <p:nvSpPr>
          <p:cNvPr id="169987"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3E5E0161-E09E-B446-9543-12719C783388}" type="slidenum">
              <a:rPr lang="en-US" sz="1300" smtClean="0">
                <a:latin typeface="Calibri" charset="0"/>
                <a:cs typeface="Arial" charset="0"/>
              </a:rPr>
              <a:pPr algn="r" eaLnBrk="1" hangingPunct="1">
                <a:buClrTx/>
                <a:buFontTx/>
                <a:buNone/>
                <a:defRPr/>
              </a:pPr>
              <a:t>82</a:t>
            </a:fld>
            <a:endParaRPr lang="en-US" sz="1300" smtClean="0">
              <a:latin typeface="Calibri" charset="0"/>
              <a:cs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7A5D0BC1-4832-6A4C-902B-0C638AF2A3C4}" type="slidenum">
              <a:rPr lang="en-US"/>
              <a:pPr>
                <a:defRPr/>
              </a:pPr>
              <a:t>93</a:t>
            </a:fld>
            <a:endParaRPr lang="en-US"/>
          </a:p>
        </p:txBody>
      </p:sp>
      <p:sp>
        <p:nvSpPr>
          <p:cNvPr id="17100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1010"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inserted</a:t>
            </a:r>
          </a:p>
        </p:txBody>
      </p:sp>
      <p:sp>
        <p:nvSpPr>
          <p:cNvPr id="171011"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D884D199-D6E3-AD45-AE0C-AE8DC3C68A4A}" type="slidenum">
              <a:rPr lang="en-US" sz="1300" smtClean="0">
                <a:latin typeface="Calibri" charset="0"/>
                <a:cs typeface="Arial" charset="0"/>
              </a:rPr>
              <a:pPr algn="r" eaLnBrk="1" hangingPunct="1">
                <a:buClrTx/>
                <a:buFontTx/>
                <a:buNone/>
                <a:defRPr/>
              </a:pPr>
              <a:t>93</a:t>
            </a:fld>
            <a:endParaRPr lang="en-US" sz="1300" smtClean="0">
              <a:latin typeface="Calibri" charset="0"/>
              <a:cs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53AA8B36-B19E-B04C-8FC5-DB30C6F7A661}" type="slidenum">
              <a:rPr lang="en-US"/>
              <a:pPr>
                <a:defRPr/>
              </a:pPr>
              <a:t>94</a:t>
            </a:fld>
            <a:endParaRPr lang="en-US"/>
          </a:p>
        </p:txBody>
      </p:sp>
      <p:sp>
        <p:nvSpPr>
          <p:cNvPr id="17203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2034"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inserted</a:t>
            </a:r>
          </a:p>
        </p:txBody>
      </p:sp>
      <p:sp>
        <p:nvSpPr>
          <p:cNvPr id="172035"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D93EBD3F-1954-E549-9839-E5EE539F4EE6}" type="slidenum">
              <a:rPr lang="en-US" sz="1300" smtClean="0">
                <a:latin typeface="Calibri" charset="0"/>
                <a:cs typeface="Arial" charset="0"/>
              </a:rPr>
              <a:pPr algn="r" eaLnBrk="1" hangingPunct="1">
                <a:buClrTx/>
                <a:buFontTx/>
                <a:buNone/>
                <a:defRPr/>
              </a:pPr>
              <a:t>94</a:t>
            </a:fld>
            <a:endParaRPr lang="en-US" sz="1300" smtClean="0">
              <a:latin typeface="Calibri" charset="0"/>
              <a:cs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777DB4E0-1890-3F47-A35F-213874607356}" type="slidenum">
              <a:rPr lang="en-US"/>
              <a:pPr>
                <a:defRPr/>
              </a:pPr>
              <a:t>95</a:t>
            </a:fld>
            <a:endParaRPr lang="en-US"/>
          </a:p>
        </p:txBody>
      </p:sp>
      <p:sp>
        <p:nvSpPr>
          <p:cNvPr id="17305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305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B1A9D2CA-282E-364E-9A88-C2D90B36A08F}" type="slidenum">
              <a:rPr lang="en-US"/>
              <a:pPr>
                <a:defRPr/>
              </a:pPr>
              <a:t>96</a:t>
            </a:fld>
            <a:endParaRPr lang="en-US"/>
          </a:p>
        </p:txBody>
      </p:sp>
      <p:sp>
        <p:nvSpPr>
          <p:cNvPr id="17408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08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C0C8023-14D5-EE4A-ADF5-052E75FEC31D}" type="slidenum">
              <a:rPr lang="en-US"/>
              <a:pPr>
                <a:defRPr/>
              </a:pPr>
              <a:t>8</a:t>
            </a:fld>
            <a:endParaRPr lang="en-US"/>
          </a:p>
        </p:txBody>
      </p:sp>
      <p:sp>
        <p:nvSpPr>
          <p:cNvPr id="10035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035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C3B1791D-4766-C345-9579-9C6EE36B0FA0}" type="slidenum">
              <a:rPr lang="en-US"/>
              <a:pPr>
                <a:defRPr/>
              </a:pPr>
              <a:t>97</a:t>
            </a:fld>
            <a:endParaRPr lang="en-US"/>
          </a:p>
        </p:txBody>
      </p:sp>
      <p:sp>
        <p:nvSpPr>
          <p:cNvPr id="175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5106"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75107"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3AE13DE7-B69D-EF40-802C-6F33E5B21CF5}" type="slidenum">
              <a:rPr lang="en-US" sz="1300" smtClean="0">
                <a:latin typeface="Calibri" charset="0"/>
                <a:cs typeface="Arial" charset="0"/>
              </a:rPr>
              <a:pPr algn="r" eaLnBrk="1" hangingPunct="1">
                <a:buClrTx/>
                <a:buFontTx/>
                <a:buNone/>
                <a:defRPr/>
              </a:pPr>
              <a:t>97</a:t>
            </a:fld>
            <a:endParaRPr lang="en-US" sz="1300" smtClean="0">
              <a:latin typeface="Calibri" charset="0"/>
              <a:cs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944E7E10-627B-5945-AA79-43C879412F60}" type="slidenum">
              <a:rPr lang="en-US"/>
              <a:pPr>
                <a:defRPr/>
              </a:pPr>
              <a:t>98</a:t>
            </a:fld>
            <a:endParaRPr lang="en-US"/>
          </a:p>
        </p:txBody>
      </p:sp>
      <p:sp>
        <p:nvSpPr>
          <p:cNvPr id="17612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613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1485F96E-6597-4847-BCD5-8C2DB1C79D1B}" type="slidenum">
              <a:rPr lang="en-US"/>
              <a:pPr>
                <a:defRPr/>
              </a:pPr>
              <a:t>99</a:t>
            </a:fld>
            <a:endParaRPr lang="en-US"/>
          </a:p>
        </p:txBody>
      </p:sp>
      <p:sp>
        <p:nvSpPr>
          <p:cNvPr id="17715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7154" name="Text Box 2"/>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50"/>
              </a:spcBef>
              <a:buClrTx/>
              <a:buFontTx/>
              <a:buNone/>
              <a:defRPr/>
            </a:pPr>
            <a:r>
              <a:rPr lang="en-US" sz="1200" smtClean="0">
                <a:latin typeface="Calibri" charset="0"/>
              </a:rPr>
              <a:t>edited</a:t>
            </a:r>
          </a:p>
        </p:txBody>
      </p:sp>
      <p:sp>
        <p:nvSpPr>
          <p:cNvPr id="177155" name="Text Box 3"/>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buClrTx/>
              <a:buFontTx/>
              <a:buNone/>
              <a:defRPr/>
            </a:pPr>
            <a:fld id="{0687F5C2-6CFC-6449-AD61-657E90C21FD0}" type="slidenum">
              <a:rPr lang="en-US" sz="1300" smtClean="0">
                <a:latin typeface="Calibri" charset="0"/>
                <a:cs typeface="Arial" charset="0"/>
              </a:rPr>
              <a:pPr algn="r" eaLnBrk="1" hangingPunct="1">
                <a:buClrTx/>
                <a:buFontTx/>
                <a:buNone/>
                <a:defRPr/>
              </a:pPr>
              <a:t>99</a:t>
            </a:fld>
            <a:endParaRPr lang="en-US" sz="1300" smtClean="0">
              <a:latin typeface="Calibri" charset="0"/>
              <a:cs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A428F-9D7E-E444-8803-4840A7F41713}" type="slidenum">
              <a:rPr lang="en-US"/>
              <a:pPr>
                <a:defRPr/>
              </a:pPr>
              <a:t>100</a:t>
            </a:fld>
            <a:endParaRPr lang="en-US"/>
          </a:p>
        </p:txBody>
      </p:sp>
      <p:sp>
        <p:nvSpPr>
          <p:cNvPr id="178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817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CEA6336-F228-1F48-B5EF-EDD4A9D3798E}" type="slidenum">
              <a:rPr lang="en-US"/>
              <a:pPr>
                <a:defRPr/>
              </a:pPr>
              <a:t>101</a:t>
            </a:fld>
            <a:endParaRPr lang="en-US"/>
          </a:p>
        </p:txBody>
      </p:sp>
      <p:sp>
        <p:nvSpPr>
          <p:cNvPr id="17920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9202"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BE7F717-3F80-784E-A5A9-A5ECE7195899}" type="slidenum">
              <a:rPr lang="en-US"/>
              <a:pPr>
                <a:defRPr/>
              </a:pPr>
              <a:t>102</a:t>
            </a:fld>
            <a:endParaRPr lang="en-US"/>
          </a:p>
        </p:txBody>
      </p:sp>
      <p:sp>
        <p:nvSpPr>
          <p:cNvPr id="18022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0226"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23C0247-D0E4-654D-8396-045F104DC938}" type="slidenum">
              <a:rPr lang="en-US"/>
              <a:pPr>
                <a:defRPr/>
              </a:pPr>
              <a:t>103</a:t>
            </a:fld>
            <a:endParaRPr lang="en-US"/>
          </a:p>
        </p:txBody>
      </p:sp>
      <p:sp>
        <p:nvSpPr>
          <p:cNvPr id="18124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1250"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C359206-94D0-844F-9645-05DF87046CE9}" type="slidenum">
              <a:rPr lang="en-US"/>
              <a:pPr>
                <a:defRPr/>
              </a:pPr>
              <a:t>104</a:t>
            </a:fld>
            <a:endParaRPr lang="en-US"/>
          </a:p>
        </p:txBody>
      </p:sp>
      <p:sp>
        <p:nvSpPr>
          <p:cNvPr id="18227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2274"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E188A40-0D8D-F344-A93F-79FF5CC83BB1}" type="slidenum">
              <a:rPr lang="en-US"/>
              <a:pPr>
                <a:defRPr/>
              </a:pPr>
              <a:t>9</a:t>
            </a:fld>
            <a:endParaRPr lang="en-US"/>
          </a:p>
        </p:txBody>
      </p:sp>
      <p:sp>
        <p:nvSpPr>
          <p:cNvPr id="1013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1378" name="Text Box 2"/>
          <p:cNvSpPr txBox="1">
            <a:spLocks noGrp="1" noChangeArrowheads="1"/>
          </p:cNvSpPr>
          <p:nvPr>
            <p:ph type="body" idx="1"/>
          </p:nvPr>
        </p:nvSpPr>
        <p:spPr>
          <a:xfrm>
            <a:off x="731838" y="4560888"/>
            <a:ext cx="5851525" cy="431958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5C48B7C-AA2D-8E44-A32B-31BBB080C071}" type="slidenum">
              <a:rPr lang="en-US"/>
              <a:pPr>
                <a:defRPr/>
              </a:pPr>
              <a:t>‹#›</a:t>
            </a:fld>
            <a:endParaRPr lang="en-US"/>
          </a:p>
        </p:txBody>
      </p:sp>
    </p:spTree>
    <p:extLst>
      <p:ext uri="{BB962C8B-B14F-4D97-AF65-F5344CB8AC3E}">
        <p14:creationId xmlns:p14="http://schemas.microsoft.com/office/powerpoint/2010/main" val="142674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69E1169-D023-1544-A1B6-C4255B1E9D4F}" type="slidenum">
              <a:rPr lang="en-US"/>
              <a:pPr>
                <a:defRPr/>
              </a:pPr>
              <a:t>‹#›</a:t>
            </a:fld>
            <a:endParaRPr lang="en-US"/>
          </a:p>
        </p:txBody>
      </p:sp>
    </p:spTree>
    <p:extLst>
      <p:ext uri="{BB962C8B-B14F-4D97-AF65-F5344CB8AC3E}">
        <p14:creationId xmlns:p14="http://schemas.microsoft.com/office/powerpoint/2010/main" val="398895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0C19F83-F690-9F48-A3D0-71F86531ABE3}" type="slidenum">
              <a:rPr lang="en-US"/>
              <a:pPr>
                <a:defRPr/>
              </a:pPr>
              <a:t>‹#›</a:t>
            </a:fld>
            <a:endParaRPr lang="en-US"/>
          </a:p>
        </p:txBody>
      </p:sp>
    </p:spTree>
    <p:extLst>
      <p:ext uri="{BB962C8B-B14F-4D97-AF65-F5344CB8AC3E}">
        <p14:creationId xmlns:p14="http://schemas.microsoft.com/office/powerpoint/2010/main" val="349740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C201B15-F692-684E-A8CF-DB7FE3B8559E}" type="slidenum">
              <a:rPr lang="en-US"/>
              <a:pPr>
                <a:defRPr/>
              </a:pPr>
              <a:t>‹#›</a:t>
            </a:fld>
            <a:endParaRPr lang="en-US"/>
          </a:p>
        </p:txBody>
      </p:sp>
    </p:spTree>
    <p:extLst>
      <p:ext uri="{BB962C8B-B14F-4D97-AF65-F5344CB8AC3E}">
        <p14:creationId xmlns:p14="http://schemas.microsoft.com/office/powerpoint/2010/main" val="345479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83A68B2-266F-7342-9BF2-B8C993A62A88}" type="slidenum">
              <a:rPr lang="en-US"/>
              <a:pPr>
                <a:defRPr/>
              </a:pPr>
              <a:t>‹#›</a:t>
            </a:fld>
            <a:endParaRPr lang="en-US"/>
          </a:p>
        </p:txBody>
      </p:sp>
    </p:spTree>
    <p:extLst>
      <p:ext uri="{BB962C8B-B14F-4D97-AF65-F5344CB8AC3E}">
        <p14:creationId xmlns:p14="http://schemas.microsoft.com/office/powerpoint/2010/main" val="90464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2A4837D-229F-714C-8134-A2A1EECDBB69}" type="slidenum">
              <a:rPr lang="en-US"/>
              <a:pPr>
                <a:defRPr/>
              </a:pPr>
              <a:t>‹#›</a:t>
            </a:fld>
            <a:endParaRPr lang="en-US"/>
          </a:p>
        </p:txBody>
      </p:sp>
    </p:spTree>
    <p:extLst>
      <p:ext uri="{BB962C8B-B14F-4D97-AF65-F5344CB8AC3E}">
        <p14:creationId xmlns:p14="http://schemas.microsoft.com/office/powerpoint/2010/main" val="91084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92008546-447E-434F-A44A-B36F9B7E183D}" type="slidenum">
              <a:rPr lang="en-US"/>
              <a:pPr>
                <a:defRPr/>
              </a:pPr>
              <a:t>‹#›</a:t>
            </a:fld>
            <a:endParaRPr lang="en-US"/>
          </a:p>
        </p:txBody>
      </p:sp>
    </p:spTree>
    <p:extLst>
      <p:ext uri="{BB962C8B-B14F-4D97-AF65-F5344CB8AC3E}">
        <p14:creationId xmlns:p14="http://schemas.microsoft.com/office/powerpoint/2010/main" val="75596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5EC52710-9408-994B-AB77-FA88834F9E70}" type="slidenum">
              <a:rPr lang="en-US"/>
              <a:pPr>
                <a:defRPr/>
              </a:pPr>
              <a:t>‹#›</a:t>
            </a:fld>
            <a:endParaRPr lang="en-US"/>
          </a:p>
        </p:txBody>
      </p:sp>
    </p:spTree>
    <p:extLst>
      <p:ext uri="{BB962C8B-B14F-4D97-AF65-F5344CB8AC3E}">
        <p14:creationId xmlns:p14="http://schemas.microsoft.com/office/powerpoint/2010/main" val="315234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B6870A3-12FD-FB4F-9423-BBBEC41EB69C}" type="slidenum">
              <a:rPr lang="en-US"/>
              <a:pPr>
                <a:defRPr/>
              </a:pPr>
              <a:t>‹#›</a:t>
            </a:fld>
            <a:endParaRPr lang="en-US"/>
          </a:p>
        </p:txBody>
      </p:sp>
    </p:spTree>
    <p:extLst>
      <p:ext uri="{BB962C8B-B14F-4D97-AF65-F5344CB8AC3E}">
        <p14:creationId xmlns:p14="http://schemas.microsoft.com/office/powerpoint/2010/main" val="333227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6164B4B-821C-4C4F-9750-E90FA21FB0B8}" type="slidenum">
              <a:rPr lang="en-US"/>
              <a:pPr>
                <a:defRPr/>
              </a:pPr>
              <a:t>‹#›</a:t>
            </a:fld>
            <a:endParaRPr lang="en-US"/>
          </a:p>
        </p:txBody>
      </p:sp>
    </p:spTree>
    <p:extLst>
      <p:ext uri="{BB962C8B-B14F-4D97-AF65-F5344CB8AC3E}">
        <p14:creationId xmlns:p14="http://schemas.microsoft.com/office/powerpoint/2010/main" val="216384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055085E-7801-A64A-B4C7-3E53AEAF4427}" type="slidenum">
              <a:rPr lang="en-US"/>
              <a:pPr>
                <a:defRPr/>
              </a:pPr>
              <a:t>‹#›</a:t>
            </a:fld>
            <a:endParaRPr lang="en-US"/>
          </a:p>
        </p:txBody>
      </p:sp>
    </p:spTree>
    <p:extLst>
      <p:ext uri="{BB962C8B-B14F-4D97-AF65-F5344CB8AC3E}">
        <p14:creationId xmlns:p14="http://schemas.microsoft.com/office/powerpoint/2010/main" val="39134158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endParaRPr lang="en-US"/>
          </a:p>
        </p:txBody>
      </p:sp>
      <p:sp>
        <p:nvSpPr>
          <p:cNvPr id="10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9"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4359AE2-494C-EC47-B3D3-DA0BC37F5C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10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10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image" Target="../media/image10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 Id="rId3" Type="http://schemas.openxmlformats.org/officeDocument/2006/relationships/image" Target="../media/image3.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 Id="rId3" Type="http://schemas.openxmlformats.org/officeDocument/2006/relationships/hyperlink" Target="http://www.cs.duke.edu/csed/alice/aliceInSchoo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6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6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6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6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7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7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7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7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7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7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8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8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8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8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8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8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8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8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image" Target="../media/image9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9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9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10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10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image" Target="../media/image10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10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019300" y="182563"/>
            <a:ext cx="495300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eaLnBrk="1" hangingPunct="1">
              <a:buClrTx/>
              <a:buFontTx/>
              <a:buNone/>
              <a:defRPr/>
            </a:pPr>
            <a:r>
              <a:rPr lang="en-US" sz="4800" smtClean="0">
                <a:latin typeface="Alice in Wonderland" charset="0"/>
              </a:rPr>
              <a:t>An Introduction to Alice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2133600"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Rectangle 3"/>
          <p:cNvSpPr>
            <a:spLocks noChangeArrowheads="1"/>
          </p:cNvSpPr>
          <p:nvPr/>
        </p:nvSpPr>
        <p:spPr bwMode="auto">
          <a:xfrm>
            <a:off x="3200400" y="2209800"/>
            <a:ext cx="5791200" cy="338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latin typeface="Calibri" charset="0"/>
              </a:rPr>
              <a:t>This is a modification of the Shark Attack Introduction to Alice written by Teddy Ward in 2013</a:t>
            </a:r>
          </a:p>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latin typeface="Calibri" charset="0"/>
              </a:rPr>
              <a:t>By David Yan, Erin Taylor, and Alex Boldt</a:t>
            </a:r>
          </a:p>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latin typeface="Calibri" charset="0"/>
              </a:rPr>
              <a:t>Duke University</a:t>
            </a:r>
          </a:p>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latin typeface="Calibri" charset="0"/>
              </a:rPr>
              <a:t>Under the direction of Susan Rodger</a:t>
            </a:r>
          </a:p>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latin typeface="Calibri" charset="0"/>
              </a:rPr>
              <a:t>June 2015</a:t>
            </a:r>
          </a:p>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rgbClr val="000000"/>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863" y="1882775"/>
            <a:ext cx="3803650" cy="335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Text Box 2"/>
          <p:cNvSpPr txBox="1">
            <a:spLocks noChangeArrowheads="1"/>
          </p:cNvSpPr>
          <p:nvPr/>
        </p:nvSpPr>
        <p:spPr bwMode="auto">
          <a:xfrm>
            <a:off x="1687513" y="228600"/>
            <a:ext cx="6324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objects to your world</a:t>
            </a:r>
          </a:p>
        </p:txBody>
      </p:sp>
      <p:sp>
        <p:nvSpPr>
          <p:cNvPr id="12291" name="Text Box 3"/>
          <p:cNvSpPr txBox="1">
            <a:spLocks noChangeArrowheads="1"/>
          </p:cNvSpPr>
          <p:nvPr/>
        </p:nvSpPr>
        <p:spPr bwMode="auto">
          <a:xfrm>
            <a:off x="609600" y="1592263"/>
            <a:ext cx="2971800" cy="3941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dirty="0" smtClean="0">
                <a:latin typeface="Calibri" charset="0"/>
              </a:rPr>
              <a:t>Now, we will add some objects to the world.</a:t>
            </a:r>
          </a:p>
          <a:p>
            <a:pPr eaLnBrk="1" hangingPunct="1">
              <a:buFont typeface="Arial" charset="0"/>
              <a:buChar char="•"/>
              <a:defRPr/>
            </a:pPr>
            <a:r>
              <a:rPr lang="en-US" sz="2500" dirty="0" smtClean="0">
                <a:latin typeface="Calibri" charset="0"/>
              </a:rPr>
              <a:t>Just below the picture of your empty water world, there is a small green button that says </a:t>
            </a:r>
            <a:r>
              <a:rPr lang="en-US" sz="2500" b="1" dirty="0" smtClean="0">
                <a:solidFill>
                  <a:srgbClr val="FF0000"/>
                </a:solidFill>
                <a:latin typeface="Calibri" charset="0"/>
              </a:rPr>
              <a:t>Add Objects</a:t>
            </a:r>
            <a:r>
              <a:rPr lang="en-US" sz="2500" dirty="0" smtClean="0">
                <a:latin typeface="Calibri" charset="0"/>
              </a:rPr>
              <a:t>.</a:t>
            </a:r>
          </a:p>
          <a:p>
            <a:pPr eaLnBrk="1" hangingPunct="1">
              <a:buFont typeface="Arial" charset="0"/>
              <a:buChar char="•"/>
              <a:defRPr/>
            </a:pPr>
            <a:r>
              <a:rPr lang="en-US" sz="2500" dirty="0" smtClean="0">
                <a:latin typeface="Calibri" charset="0"/>
              </a:rPr>
              <a:t>Click on this button. </a:t>
            </a:r>
          </a:p>
        </p:txBody>
      </p:sp>
      <p:sp>
        <p:nvSpPr>
          <p:cNvPr id="12292" name="Rectangle 4"/>
          <p:cNvSpPr>
            <a:spLocks noChangeArrowheads="1"/>
          </p:cNvSpPr>
          <p:nvPr/>
        </p:nvSpPr>
        <p:spPr bwMode="auto">
          <a:xfrm>
            <a:off x="7021513" y="4708525"/>
            <a:ext cx="762000" cy="533400"/>
          </a:xfrm>
          <a:prstGeom prst="rect">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12293" name="AutoShape 5"/>
          <p:cNvCxnSpPr>
            <a:cxnSpLocks noChangeShapeType="1"/>
          </p:cNvCxnSpPr>
          <p:nvPr/>
        </p:nvCxnSpPr>
        <p:spPr bwMode="auto">
          <a:xfrm flipH="1" flipV="1">
            <a:off x="7783513" y="5372100"/>
            <a:ext cx="457200" cy="762000"/>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3390900" y="385763"/>
            <a:ext cx="25908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Comments</a:t>
            </a:r>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8578850" cy="252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8067" name="Oval 3"/>
          <p:cNvSpPr>
            <a:spLocks noChangeArrowheads="1"/>
          </p:cNvSpPr>
          <p:nvPr/>
        </p:nvSpPr>
        <p:spPr bwMode="auto">
          <a:xfrm>
            <a:off x="8382000" y="6172200"/>
            <a:ext cx="501650" cy="395288"/>
          </a:xfrm>
          <a:prstGeom prst="ellipse">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88068" name="AutoShape 4"/>
          <p:cNvCxnSpPr>
            <a:cxnSpLocks noChangeShapeType="1"/>
            <a:stCxn id="88067" idx="1"/>
          </p:cNvCxnSpPr>
          <p:nvPr/>
        </p:nvCxnSpPr>
        <p:spPr bwMode="auto">
          <a:xfrm flipH="1" flipV="1">
            <a:off x="6400800" y="4419600"/>
            <a:ext cx="2054225" cy="180975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88069" name="Text Box 5"/>
          <p:cNvSpPr txBox="1">
            <a:spLocks noChangeArrowheads="1"/>
          </p:cNvSpPr>
          <p:nvPr/>
        </p:nvSpPr>
        <p:spPr bwMode="auto">
          <a:xfrm>
            <a:off x="844550" y="1301750"/>
            <a:ext cx="7499350" cy="352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Now note the </a:t>
            </a:r>
            <a:r>
              <a:rPr lang="en-US" sz="2500" b="1" smtClean="0">
                <a:solidFill>
                  <a:srgbClr val="FF0000"/>
                </a:solidFill>
                <a:latin typeface="Calibri" charset="0"/>
              </a:rPr>
              <a:t>double slash </a:t>
            </a:r>
            <a:r>
              <a:rPr lang="en-US" sz="2500" smtClean="0">
                <a:latin typeface="Calibri" charset="0"/>
              </a:rPr>
              <a:t>on the far right side of the line of coding constructs at the bottom of your editor.</a:t>
            </a:r>
          </a:p>
          <a:p>
            <a:pPr>
              <a:buFont typeface="Arial" charset="0"/>
              <a:buChar char="•"/>
              <a:defRPr/>
            </a:pPr>
            <a:r>
              <a:rPr lang="en-US" sz="2500" smtClean="0">
                <a:latin typeface="Calibri" charset="0"/>
              </a:rPr>
              <a:t>This icon lets you add </a:t>
            </a:r>
            <a:r>
              <a:rPr lang="en-US" sz="2500" i="1" smtClean="0">
                <a:solidFill>
                  <a:srgbClr val="FF0000"/>
                </a:solidFill>
                <a:latin typeface="Calibri" charset="0"/>
              </a:rPr>
              <a:t>comments</a:t>
            </a:r>
            <a:r>
              <a:rPr lang="en-US" sz="2500" smtClean="0">
                <a:latin typeface="Calibri" charset="0"/>
              </a:rPr>
              <a:t> to your code that won’t affect the program when it actually runs.</a:t>
            </a:r>
          </a:p>
          <a:p>
            <a:pPr>
              <a:buFont typeface="Arial" charset="0"/>
              <a:buChar char="•"/>
              <a:defRPr/>
            </a:pPr>
            <a:r>
              <a:rPr lang="en-US" sz="2500" smtClean="0">
                <a:latin typeface="Calibri" charset="0"/>
              </a:rPr>
              <a:t>Drag and drop one anywhere in your code and write an explanation for the line below it.  An example: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3009900" y="381000"/>
            <a:ext cx="3276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Notes for later</a:t>
            </a:r>
          </a:p>
        </p:txBody>
      </p:sp>
      <p:sp>
        <p:nvSpPr>
          <p:cNvPr id="89090" name="Text Box 2"/>
          <p:cNvSpPr txBox="1">
            <a:spLocks noChangeArrowheads="1"/>
          </p:cNvSpPr>
          <p:nvPr/>
        </p:nvSpPr>
        <p:spPr bwMode="auto">
          <a:xfrm>
            <a:off x="457200" y="1304925"/>
            <a:ext cx="8382000" cy="161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If you later want to unglue your character from the rowboat, set the </a:t>
            </a:r>
            <a:r>
              <a:rPr lang="en-US" sz="2500" b="1" smtClean="0">
                <a:solidFill>
                  <a:srgbClr val="FF0000"/>
                </a:solidFill>
                <a:latin typeface="Calibri" charset="0"/>
                <a:cs typeface="Arial" charset="0"/>
              </a:rPr>
              <a:t>vehicle</a:t>
            </a:r>
            <a:r>
              <a:rPr lang="en-US" sz="2500" smtClean="0">
                <a:solidFill>
                  <a:srgbClr val="FF0000"/>
                </a:solidFill>
                <a:latin typeface="Calibri" charset="0"/>
                <a:cs typeface="Arial" charset="0"/>
              </a:rPr>
              <a:t> </a:t>
            </a:r>
            <a:r>
              <a:rPr lang="en-US" sz="2500" smtClean="0">
                <a:latin typeface="Calibri" charset="0"/>
                <a:cs typeface="Arial" charset="0"/>
              </a:rPr>
              <a:t>property of your character from rowboat back to </a:t>
            </a:r>
            <a:r>
              <a:rPr lang="en-US" sz="2500" b="1" smtClean="0">
                <a:solidFill>
                  <a:srgbClr val="FF0000"/>
                </a:solidFill>
                <a:latin typeface="Calibri" charset="0"/>
                <a:cs typeface="Arial" charset="0"/>
              </a:rPr>
              <a:t>world</a:t>
            </a:r>
            <a:r>
              <a:rPr lang="en-US" sz="2500" smtClean="0">
                <a:latin typeface="Calibri" charset="0"/>
                <a:cs typeface="Arial" charset="0"/>
              </a:rPr>
              <a:t> (be sure to do the same thing for </a:t>
            </a:r>
            <a:r>
              <a:rPr lang="en-US" sz="2500" b="1" smtClean="0">
                <a:solidFill>
                  <a:srgbClr val="FF0000"/>
                </a:solidFill>
                <a:latin typeface="Calibri" charset="0"/>
                <a:cs typeface="Arial" charset="0"/>
              </a:rPr>
              <a:t>camera</a:t>
            </a:r>
            <a:r>
              <a:rPr lang="en-US" sz="2500" smtClean="0">
                <a:latin typeface="Calibri" charset="0"/>
                <a:cs typeface="Arial" charset="0"/>
              </a:rPr>
              <a:t>!)</a:t>
            </a:r>
          </a:p>
        </p:txBody>
      </p:sp>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68600"/>
            <a:ext cx="5638800" cy="4086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9092" name="Rectangle 4"/>
          <p:cNvSpPr>
            <a:spLocks noChangeArrowheads="1"/>
          </p:cNvSpPr>
          <p:nvPr/>
        </p:nvSpPr>
        <p:spPr bwMode="auto">
          <a:xfrm>
            <a:off x="1828800" y="4953000"/>
            <a:ext cx="1447800" cy="3810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89093" name="Rectangle 5"/>
          <p:cNvSpPr>
            <a:spLocks noChangeArrowheads="1"/>
          </p:cNvSpPr>
          <p:nvPr/>
        </p:nvSpPr>
        <p:spPr bwMode="auto">
          <a:xfrm>
            <a:off x="5105400" y="6019800"/>
            <a:ext cx="1295400" cy="3810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89094" name="AutoShape 6"/>
          <p:cNvCxnSpPr>
            <a:cxnSpLocks noChangeShapeType="1"/>
            <a:stCxn id="89092" idx="3"/>
            <a:endCxn id="89093" idx="1"/>
          </p:cNvCxnSpPr>
          <p:nvPr/>
        </p:nvCxnSpPr>
        <p:spPr bwMode="auto">
          <a:xfrm>
            <a:off x="3276600" y="5143500"/>
            <a:ext cx="1828800" cy="10668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0" y="317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4000" dirty="0" smtClean="0">
                <a:latin typeface="Calibri" charset="0"/>
              </a:rPr>
              <a:t>Finished </a:t>
            </a:r>
            <a:r>
              <a:rPr lang="en-US" sz="4000" dirty="0" err="1" smtClean="0">
                <a:latin typeface="Calibri" charset="0"/>
              </a:rPr>
              <a:t>world.my</a:t>
            </a:r>
            <a:r>
              <a:rPr lang="en-US" sz="4000" dirty="0" smtClean="0">
                <a:latin typeface="Calibri" charset="0"/>
              </a:rPr>
              <a:t> </a:t>
            </a:r>
            <a:r>
              <a:rPr lang="en-US" sz="4000" dirty="0" smtClean="0">
                <a:latin typeface="Calibri" charset="0"/>
              </a:rPr>
              <a:t>first </a:t>
            </a:r>
            <a:r>
              <a:rPr lang="en-US" sz="4000" dirty="0">
                <a:latin typeface="Calibri" charset="0"/>
              </a:rPr>
              <a:t>m</a:t>
            </a:r>
            <a:r>
              <a:rPr lang="en-US" sz="4000" dirty="0" smtClean="0">
                <a:latin typeface="Calibri" charset="0"/>
              </a:rPr>
              <a:t>ethod</a:t>
            </a:r>
            <a:endParaRPr lang="en-US" sz="4000" dirty="0" smtClean="0">
              <a:latin typeface="Calibri" charset="0"/>
            </a:endParaRPr>
          </a:p>
        </p:txBody>
      </p:sp>
      <p:pic>
        <p:nvPicPr>
          <p:cNvPr id="2" name="Picture 1"/>
          <p:cNvPicPr>
            <a:picLocks noChangeAspect="1"/>
          </p:cNvPicPr>
          <p:nvPr/>
        </p:nvPicPr>
        <p:blipFill>
          <a:blip r:embed="rId3"/>
          <a:stretch>
            <a:fillRect/>
          </a:stretch>
        </p:blipFill>
        <p:spPr>
          <a:xfrm>
            <a:off x="457200" y="1054479"/>
            <a:ext cx="8458200" cy="580352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57388"/>
            <a:ext cx="2286000" cy="4900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1138" name="AutoShape 2"/>
          <p:cNvSpPr>
            <a:spLocks noChangeArrowheads="1"/>
          </p:cNvSpPr>
          <p:nvPr/>
        </p:nvSpPr>
        <p:spPr bwMode="auto">
          <a:xfrm>
            <a:off x="3657600" y="381000"/>
            <a:ext cx="4572000" cy="1828800"/>
          </a:xfrm>
          <a:prstGeom prst="wedgeEllipseCallout">
            <a:avLst>
              <a:gd name="adj1" fmla="val -51722"/>
              <a:gd name="adj2" fmla="val 73352"/>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139" name="Text Box 3"/>
          <p:cNvSpPr txBox="1">
            <a:spLocks noChangeArrowheads="1"/>
          </p:cNvSpPr>
          <p:nvPr/>
        </p:nvSpPr>
        <p:spPr bwMode="auto">
          <a:xfrm>
            <a:off x="3810000" y="381000"/>
            <a:ext cx="44196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000" smtClean="0">
                <a:cs typeface="Arial" charset="0"/>
              </a:rPr>
              <a:t>                    </a:t>
            </a:r>
          </a:p>
          <a:p>
            <a:pPr eaLnBrk="1" hangingPunct="1">
              <a:buClrTx/>
              <a:buFontTx/>
              <a:buNone/>
              <a:defRPr/>
            </a:pPr>
            <a:r>
              <a:rPr lang="en-US" sz="2000" smtClean="0">
                <a:cs typeface="Arial" charset="0"/>
              </a:rPr>
              <a:t>       </a:t>
            </a:r>
            <a:r>
              <a:rPr lang="en-US" sz="2000" smtClean="0">
                <a:latin typeface="Calibri" charset="0"/>
                <a:cs typeface="Arial" charset="0"/>
              </a:rPr>
              <a:t>Congratulations! You have just</a:t>
            </a:r>
          </a:p>
          <a:p>
            <a:pPr eaLnBrk="1" hangingPunct="1">
              <a:buClrTx/>
              <a:buFontTx/>
              <a:buNone/>
              <a:defRPr/>
            </a:pPr>
            <a:r>
              <a:rPr lang="en-US" sz="2000" smtClean="0">
                <a:latin typeface="Calibri" charset="0"/>
                <a:cs typeface="Arial" charset="0"/>
              </a:rPr>
              <a:t> made your first Alice world. There are many more things that you can do with </a:t>
            </a:r>
          </a:p>
          <a:p>
            <a:pPr eaLnBrk="1" hangingPunct="1">
              <a:buClrTx/>
              <a:buFontTx/>
              <a:buNone/>
              <a:defRPr/>
            </a:pPr>
            <a:r>
              <a:rPr lang="en-US" sz="2000" smtClean="0">
                <a:latin typeface="Calibri" charset="0"/>
                <a:cs typeface="Arial" charset="0"/>
              </a:rPr>
              <a:t>       Alice, so keep exploring it!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457200" y="14111"/>
            <a:ext cx="80772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smtClean="0">
                <a:latin typeface="Calibri" charset="0"/>
                <a:cs typeface="Arial" charset="0"/>
              </a:rPr>
              <a:t>Extensions (in order of awesomeness)</a:t>
            </a:r>
          </a:p>
        </p:txBody>
      </p:sp>
      <p:sp>
        <p:nvSpPr>
          <p:cNvPr id="92162" name="Text Box 2"/>
          <p:cNvSpPr txBox="1">
            <a:spLocks noChangeArrowheads="1"/>
          </p:cNvSpPr>
          <p:nvPr/>
        </p:nvSpPr>
        <p:spPr bwMode="auto">
          <a:xfrm>
            <a:off x="228600" y="685800"/>
            <a:ext cx="8572500" cy="6373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dirty="0" smtClean="0">
                <a:latin typeface="Calibri" charset="0"/>
              </a:rPr>
              <a:t>Make both of the heroine’s arms move up and down when she calls for help</a:t>
            </a:r>
          </a:p>
          <a:p>
            <a:pPr>
              <a:buFont typeface="Arial" charset="0"/>
              <a:buChar char="•"/>
              <a:defRPr/>
            </a:pPr>
            <a:r>
              <a:rPr lang="en-US" dirty="0" smtClean="0">
                <a:latin typeface="Calibri" charset="0"/>
              </a:rPr>
              <a:t>Add more scenery.</a:t>
            </a:r>
          </a:p>
          <a:p>
            <a:pPr>
              <a:buFont typeface="Arial" charset="0"/>
              <a:buChar char="•"/>
              <a:defRPr/>
            </a:pPr>
            <a:r>
              <a:rPr lang="en-US" dirty="0" smtClean="0">
                <a:latin typeface="Calibri" charset="0"/>
              </a:rPr>
              <a:t>Make the coconuts fall from the tree when you press spacebar.</a:t>
            </a:r>
          </a:p>
          <a:p>
            <a:pPr>
              <a:buFont typeface="Arial" charset="0"/>
              <a:buChar char="•"/>
              <a:defRPr/>
            </a:pPr>
            <a:r>
              <a:rPr lang="en-US" dirty="0" smtClean="0">
                <a:latin typeface="Calibri" charset="0"/>
              </a:rPr>
              <a:t>Make your boat your </a:t>
            </a:r>
            <a:r>
              <a:rPr lang="en-US" dirty="0" smtClean="0">
                <a:solidFill>
                  <a:srgbClr val="0070C0"/>
                </a:solidFill>
                <a:latin typeface="Calibri" charset="0"/>
              </a:rPr>
              <a:t>favorite color</a:t>
            </a:r>
            <a:r>
              <a:rPr lang="en-US" dirty="0" smtClean="0">
                <a:latin typeface="Calibri" charset="0"/>
              </a:rPr>
              <a:t> (hint: you’ll have to change the color AND texture).</a:t>
            </a:r>
          </a:p>
          <a:p>
            <a:pPr>
              <a:buFont typeface="Arial" charset="0"/>
              <a:buChar char="•"/>
              <a:defRPr/>
            </a:pPr>
            <a:r>
              <a:rPr lang="en-US" dirty="0" smtClean="0">
                <a:latin typeface="Calibri" charset="0"/>
              </a:rPr>
              <a:t>Figure out how to change the weather; make a foggy sunset.</a:t>
            </a:r>
          </a:p>
          <a:p>
            <a:pPr>
              <a:buFont typeface="Arial" charset="0"/>
              <a:buChar char="•"/>
              <a:defRPr/>
            </a:pPr>
            <a:r>
              <a:rPr lang="en-US" dirty="0" smtClean="0">
                <a:latin typeface="Calibri" charset="0"/>
              </a:rPr>
              <a:t>Check out the “functions” tab (next to “methods” and “properties”) and do something interesting with them.</a:t>
            </a:r>
          </a:p>
          <a:p>
            <a:pPr>
              <a:buFont typeface="Arial" charset="0"/>
              <a:buChar char="•"/>
              <a:defRPr/>
            </a:pPr>
            <a:r>
              <a:rPr lang="en-US" dirty="0" smtClean="0">
                <a:latin typeface="Calibri" charset="0"/>
              </a:rPr>
              <a:t>Dream up many more worlds, where magical, impossible things happen.  If you ever need help, try out some more try out some more tutorials on </a:t>
            </a:r>
            <a:r>
              <a:rPr lang="en-US" dirty="0" smtClean="0">
                <a:solidFill>
                  <a:srgbClr val="0000FF"/>
                </a:solidFill>
                <a:latin typeface="Calibri" charset="0"/>
                <a:hlinkClick r:id="rId3"/>
              </a:rPr>
              <a:t>Duke’s Alice webpage</a:t>
            </a:r>
            <a:r>
              <a:rPr lang="en-US" dirty="0" smtClean="0">
                <a:latin typeface="Calibri" charset="0"/>
              </a:rPr>
              <a:t>.</a:t>
            </a:r>
          </a:p>
          <a:p>
            <a:pPr>
              <a:buFont typeface="Arial" charset="0"/>
              <a:buNone/>
              <a:defRPr/>
            </a:pPr>
            <a:endParaRPr lang="en-US" dirty="0" smtClean="0">
              <a:latin typeface="Alice in Wonderland" charset="0"/>
            </a:endParaRPr>
          </a:p>
          <a:p>
            <a:pPr marL="285750" algn="ctr">
              <a:buClrTx/>
              <a:buFontTx/>
              <a:buNone/>
              <a:defRPr/>
            </a:pPr>
            <a:r>
              <a:rPr lang="en-US" sz="2000" b="1" dirty="0" smtClean="0">
                <a:latin typeface="Alice in Wonderland" charset="0"/>
              </a:rPr>
              <a:t>“Its important to have specific dreams. Dream Big. Dream without fear.</a:t>
            </a:r>
            <a:r>
              <a:rPr lang="en-US" sz="2000" dirty="0" smtClean="0">
                <a:latin typeface="Alice in Wonderland" charset="0"/>
                <a:cs typeface="Arabic Typesetting" charset="0"/>
              </a:rPr>
              <a:t>”</a:t>
            </a:r>
          </a:p>
          <a:p>
            <a:pPr marL="285750" algn="ctr">
              <a:buClrTx/>
              <a:buFontTx/>
              <a:buNone/>
              <a:defRPr/>
            </a:pPr>
            <a:r>
              <a:rPr lang="en-US" sz="2000" dirty="0" smtClean="0">
                <a:latin typeface="Alice in Wonderland" charset="0"/>
                <a:cs typeface="Arabic Typesetting" charset="0"/>
              </a:rPr>
              <a:t>- </a:t>
            </a:r>
            <a:r>
              <a:rPr lang="en-US" sz="2000" dirty="0" smtClean="0">
                <a:latin typeface="Arabic Typesetting" charset="0"/>
                <a:cs typeface="Arabic Typesetting" charset="0"/>
              </a:rPr>
              <a:t>Randy </a:t>
            </a:r>
            <a:r>
              <a:rPr lang="en-US" sz="2000" dirty="0" err="1" smtClean="0">
                <a:latin typeface="Arabic Typesetting" charset="0"/>
                <a:cs typeface="Arabic Typesetting" charset="0"/>
              </a:rPr>
              <a:t>Pausch</a:t>
            </a:r>
            <a:r>
              <a:rPr lang="en-US" sz="2000" dirty="0" smtClean="0">
                <a:latin typeface="Arabic Typesetting" charset="0"/>
                <a:cs typeface="Arabic Typesetting" charset="0"/>
              </a:rPr>
              <a:t>, creator of Alice</a:t>
            </a:r>
          </a:p>
          <a:p>
            <a:pPr marL="285750">
              <a:buClrTx/>
              <a:buFontTx/>
              <a:buNone/>
              <a:defRPr/>
            </a:pPr>
            <a:endParaRPr lang="en-US" dirty="0" smtClean="0">
              <a:latin typeface="Arabic Typesetting" charset="0"/>
              <a:cs typeface="Arabic Typesetting"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714500" y="249238"/>
            <a:ext cx="6324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objects to your world</a:t>
            </a:r>
          </a:p>
        </p:txBody>
      </p:sp>
      <p:sp>
        <p:nvSpPr>
          <p:cNvPr id="13314" name="Text Box 2"/>
          <p:cNvSpPr txBox="1">
            <a:spLocks noChangeArrowheads="1"/>
          </p:cNvSpPr>
          <p:nvPr/>
        </p:nvSpPr>
        <p:spPr bwMode="auto">
          <a:xfrm>
            <a:off x="304800" y="1109663"/>
            <a:ext cx="9144000" cy="16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500" dirty="0" smtClean="0">
                <a:latin typeface="Calibri" charset="0"/>
              </a:rPr>
              <a:t>A new screen will appear, on which there is a large selection of objects below the water screen that you can add into your world. This is called the </a:t>
            </a:r>
            <a:r>
              <a:rPr lang="en-US" sz="2500" b="1" dirty="0" smtClean="0">
                <a:solidFill>
                  <a:srgbClr val="FF0000"/>
                </a:solidFill>
                <a:latin typeface="Calibri" charset="0"/>
              </a:rPr>
              <a:t>Local Gallery</a:t>
            </a:r>
            <a:r>
              <a:rPr lang="en-US" sz="2500" dirty="0" smtClean="0">
                <a:latin typeface="Calibri" charset="0"/>
              </a:rPr>
              <a:t>. Each folder of objects in the gallery has a different theme.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9144000" cy="365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714500" y="249238"/>
            <a:ext cx="6324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objects to your world</a:t>
            </a:r>
          </a:p>
        </p:txBody>
      </p:sp>
      <p:sp>
        <p:nvSpPr>
          <p:cNvPr id="14338" name="Text Box 2"/>
          <p:cNvSpPr txBox="1">
            <a:spLocks noChangeArrowheads="1"/>
          </p:cNvSpPr>
          <p:nvPr/>
        </p:nvSpPr>
        <p:spPr bwMode="auto">
          <a:xfrm>
            <a:off x="533400" y="1447800"/>
            <a:ext cx="3986213" cy="237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Find the </a:t>
            </a:r>
            <a:r>
              <a:rPr lang="en-US" sz="2500" b="1" smtClean="0">
                <a:solidFill>
                  <a:srgbClr val="FF0000"/>
                </a:solidFill>
                <a:latin typeface="Calibri" charset="0"/>
              </a:rPr>
              <a:t>Environments</a:t>
            </a:r>
            <a:r>
              <a:rPr lang="en-US" sz="2500" smtClean="0">
                <a:latin typeface="Calibri" charset="0"/>
              </a:rPr>
              <a:t> folder in the gallery – you may have to scroll to the right a bit. </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1119188"/>
            <a:ext cx="1676400" cy="228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Text Box 4"/>
          <p:cNvSpPr txBox="1">
            <a:spLocks noChangeArrowheads="1"/>
          </p:cNvSpPr>
          <p:nvPr/>
        </p:nvSpPr>
        <p:spPr bwMode="auto">
          <a:xfrm>
            <a:off x="4519613" y="3898900"/>
            <a:ext cx="4267200" cy="352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Scroll to the right again until you see the </a:t>
            </a:r>
            <a:r>
              <a:rPr lang="en-US" sz="2500" b="1" smtClean="0">
                <a:solidFill>
                  <a:srgbClr val="FF0000"/>
                </a:solidFill>
                <a:latin typeface="Calibri" charset="0"/>
              </a:rPr>
              <a:t>Island</a:t>
            </a:r>
            <a:r>
              <a:rPr lang="en-US" sz="2500" smtClean="0">
                <a:latin typeface="Calibri" charset="0"/>
              </a:rPr>
              <a:t>. </a:t>
            </a:r>
          </a:p>
          <a:p>
            <a:pPr eaLnBrk="1" hangingPunct="1">
              <a:buFont typeface="Arial" charset="0"/>
              <a:buChar char="•"/>
              <a:defRPr/>
            </a:pPr>
            <a:r>
              <a:rPr lang="en-US" sz="2500" smtClean="0">
                <a:latin typeface="Calibri" charset="0"/>
              </a:rPr>
              <a:t>Click on the </a:t>
            </a:r>
            <a:r>
              <a:rPr lang="en-US" sz="2500" b="1" smtClean="0">
                <a:solidFill>
                  <a:srgbClr val="FF0000"/>
                </a:solidFill>
                <a:latin typeface="Calibri" charset="0"/>
              </a:rPr>
              <a:t>Island</a:t>
            </a:r>
            <a:r>
              <a:rPr lang="en-US" sz="2500" smtClean="0">
                <a:latin typeface="Calibri" charset="0"/>
              </a:rPr>
              <a:t>.</a:t>
            </a:r>
          </a:p>
          <a:p>
            <a:pPr eaLnBrk="1" hangingPunct="1">
              <a:buFont typeface="Arial" charset="0"/>
              <a:buChar char="•"/>
              <a:defRPr/>
            </a:pPr>
            <a:r>
              <a:rPr lang="en-US" sz="2500" smtClean="0">
                <a:latin typeface="Calibri" charset="0"/>
              </a:rPr>
              <a:t>On the box that pops up, click </a:t>
            </a:r>
            <a:r>
              <a:rPr lang="en-US" sz="2500" b="1" smtClean="0">
                <a:solidFill>
                  <a:srgbClr val="FF0000"/>
                </a:solidFill>
                <a:latin typeface="Calibri" charset="0"/>
              </a:rPr>
              <a:t>Add instance to world</a:t>
            </a:r>
            <a:r>
              <a:rPr lang="en-US" sz="2500" smtClean="0">
                <a:latin typeface="Calibri" charset="0"/>
              </a:rPr>
              <a:t>. </a:t>
            </a:r>
          </a:p>
          <a:p>
            <a:pPr eaLnBrk="1" hangingPunct="1">
              <a:buFont typeface="Arial" charset="0"/>
              <a:buChar char="•"/>
              <a:defRPr/>
            </a:pPr>
            <a:r>
              <a:rPr lang="en-US" sz="2500" smtClean="0">
                <a:latin typeface="Calibri" charset="0"/>
              </a:rPr>
              <a:t>The island</a:t>
            </a:r>
            <a:r>
              <a:rPr lang="en-US" sz="2500" smtClean="0">
                <a:solidFill>
                  <a:srgbClr val="FF0000"/>
                </a:solidFill>
                <a:latin typeface="Calibri" charset="0"/>
              </a:rPr>
              <a:t> </a:t>
            </a:r>
            <a:r>
              <a:rPr lang="en-US" sz="2500" smtClean="0">
                <a:latin typeface="Calibri" charset="0"/>
              </a:rPr>
              <a:t>will appear in the center of the ocean screen.</a:t>
            </a:r>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3" y="4151313"/>
            <a:ext cx="1817687"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714500" y="249238"/>
            <a:ext cx="6324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objects to your world</a:t>
            </a:r>
          </a:p>
        </p:txBody>
      </p:sp>
      <p:sp>
        <p:nvSpPr>
          <p:cNvPr id="15362" name="Text Box 2"/>
          <p:cNvSpPr txBox="1">
            <a:spLocks noChangeArrowheads="1"/>
          </p:cNvSpPr>
          <p:nvPr/>
        </p:nvSpPr>
        <p:spPr bwMode="auto">
          <a:xfrm>
            <a:off x="609600" y="1379538"/>
            <a:ext cx="3733800" cy="237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500" smtClean="0">
                <a:latin typeface="Calibri" charset="0"/>
                <a:cs typeface="Arial" charset="0"/>
              </a:rPr>
              <a:t>The island will take up most of your viewer, which will cause problems when we want to add more objects in a minute</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57263"/>
            <a:ext cx="3810000" cy="286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4" name="Text Box 4"/>
          <p:cNvSpPr txBox="1">
            <a:spLocks noChangeArrowheads="1"/>
          </p:cNvSpPr>
          <p:nvPr/>
        </p:nvSpPr>
        <p:spPr bwMode="auto">
          <a:xfrm>
            <a:off x="5181600" y="4525963"/>
            <a:ext cx="3657600" cy="199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500" smtClean="0">
                <a:latin typeface="Calibri" charset="0"/>
                <a:cs typeface="Arial" charset="0"/>
              </a:rPr>
              <a:t>To fix this, </a:t>
            </a:r>
            <a:r>
              <a:rPr lang="en-US" sz="2500" b="1" smtClean="0">
                <a:solidFill>
                  <a:srgbClr val="FF0000"/>
                </a:solidFill>
                <a:latin typeface="Calibri" charset="0"/>
                <a:cs typeface="Arial" charset="0"/>
              </a:rPr>
              <a:t>click and drag the island </a:t>
            </a:r>
            <a:r>
              <a:rPr lang="en-US" sz="2500" smtClean="0">
                <a:latin typeface="Calibri" charset="0"/>
                <a:cs typeface="Arial" charset="0"/>
              </a:rPr>
              <a:t>around the viewer until it looks like the picture on the </a:t>
            </a:r>
            <a:r>
              <a:rPr lang="en-US" sz="2500" b="1" smtClean="0">
                <a:solidFill>
                  <a:srgbClr val="FF0000"/>
                </a:solidFill>
                <a:latin typeface="Calibri" charset="0"/>
                <a:cs typeface="Arial" charset="0"/>
              </a:rPr>
              <a:t>left</a:t>
            </a:r>
          </a:p>
        </p:txBody>
      </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3870325"/>
            <a:ext cx="3816350" cy="286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00175"/>
            <a:ext cx="3627438" cy="4587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Text Box 2"/>
          <p:cNvSpPr txBox="1">
            <a:spLocks noChangeArrowheads="1"/>
          </p:cNvSpPr>
          <p:nvPr/>
        </p:nvSpPr>
        <p:spPr bwMode="auto">
          <a:xfrm>
            <a:off x="1219200" y="247650"/>
            <a:ext cx="69342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The Undo button is your friend!</a:t>
            </a:r>
          </a:p>
        </p:txBody>
      </p:sp>
      <p:sp>
        <p:nvSpPr>
          <p:cNvPr id="16387" name="Text Box 3"/>
          <p:cNvSpPr txBox="1">
            <a:spLocks noChangeArrowheads="1"/>
          </p:cNvSpPr>
          <p:nvPr/>
        </p:nvSpPr>
        <p:spPr bwMode="auto">
          <a:xfrm>
            <a:off x="681038" y="1400175"/>
            <a:ext cx="3657600" cy="656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What if you make a mistake, like accidentally clicking on the ocean and moving it? Or what if your island “jumps” offscreen?</a:t>
            </a:r>
          </a:p>
          <a:p>
            <a:pPr eaLnBrk="1" hangingPunct="1">
              <a:buFont typeface="Arial" charset="0"/>
              <a:buChar char="•"/>
              <a:defRPr/>
            </a:pPr>
            <a:r>
              <a:rPr lang="en-US" sz="2500" smtClean="0">
                <a:latin typeface="Calibri" charset="0"/>
              </a:rPr>
              <a:t>You can click on the </a:t>
            </a:r>
            <a:r>
              <a:rPr lang="en-US" sz="2500" b="1" smtClean="0">
                <a:solidFill>
                  <a:srgbClr val="FF0000"/>
                </a:solidFill>
                <a:latin typeface="Calibri" charset="0"/>
              </a:rPr>
              <a:t>Undo</a:t>
            </a:r>
            <a:r>
              <a:rPr lang="en-US" sz="2500" smtClean="0">
                <a:solidFill>
                  <a:srgbClr val="FF0000"/>
                </a:solidFill>
                <a:latin typeface="Calibri" charset="0"/>
              </a:rPr>
              <a:t> </a:t>
            </a:r>
            <a:r>
              <a:rPr lang="en-US" sz="2500" smtClean="0">
                <a:latin typeface="Calibri" charset="0"/>
              </a:rPr>
              <a:t>button above the object tree to undo the last thing you did. </a:t>
            </a:r>
          </a:p>
          <a:p>
            <a:pPr eaLnBrk="1" hangingPunct="1">
              <a:buFont typeface="Arial" charset="0"/>
              <a:buChar char="•"/>
              <a:defRPr/>
            </a:pPr>
            <a:r>
              <a:rPr lang="en-US" sz="2500" smtClean="0">
                <a:latin typeface="Calibri" charset="0"/>
              </a:rPr>
              <a:t>Use this button whenever you mess up, or want to get rid of something you just did. </a:t>
            </a:r>
          </a:p>
        </p:txBody>
      </p:sp>
      <p:sp>
        <p:nvSpPr>
          <p:cNvPr id="16388" name="Rectangle 4"/>
          <p:cNvSpPr>
            <a:spLocks noChangeArrowheads="1"/>
          </p:cNvSpPr>
          <p:nvPr/>
        </p:nvSpPr>
        <p:spPr bwMode="auto">
          <a:xfrm>
            <a:off x="6324600" y="1447800"/>
            <a:ext cx="1371600" cy="6096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16389" name="AutoShape 5"/>
          <p:cNvCxnSpPr>
            <a:cxnSpLocks noChangeShapeType="1"/>
          </p:cNvCxnSpPr>
          <p:nvPr/>
        </p:nvCxnSpPr>
        <p:spPr bwMode="auto">
          <a:xfrm flipH="1">
            <a:off x="7696200" y="788988"/>
            <a:ext cx="990600" cy="609600"/>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323975" y="285750"/>
            <a:ext cx="710565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a character to your world</a:t>
            </a:r>
          </a:p>
        </p:txBody>
      </p:sp>
      <p:sp>
        <p:nvSpPr>
          <p:cNvPr id="17410" name="Text Box 2"/>
          <p:cNvSpPr txBox="1">
            <a:spLocks noChangeArrowheads="1"/>
          </p:cNvSpPr>
          <p:nvPr/>
        </p:nvSpPr>
        <p:spPr bwMode="auto">
          <a:xfrm>
            <a:off x="457200" y="1597025"/>
            <a:ext cx="4648200" cy="237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500" smtClean="0">
                <a:latin typeface="Calibri" charset="0"/>
              </a:rPr>
              <a:t>Anyway, we’re going to add a person to our world now. Click </a:t>
            </a:r>
            <a:r>
              <a:rPr lang="en-US" sz="2500" b="1" smtClean="0">
                <a:solidFill>
                  <a:srgbClr val="FF0000"/>
                </a:solidFill>
                <a:latin typeface="Calibri" charset="0"/>
              </a:rPr>
              <a:t>Local Gallery</a:t>
            </a:r>
            <a:r>
              <a:rPr lang="en-US" sz="2500" smtClean="0">
                <a:solidFill>
                  <a:srgbClr val="FF0000"/>
                </a:solidFill>
                <a:latin typeface="Calibri" charset="0"/>
              </a:rPr>
              <a:t> </a:t>
            </a:r>
            <a:r>
              <a:rPr lang="en-US" sz="2500" smtClean="0">
                <a:latin typeface="Calibri" charset="0"/>
              </a:rPr>
              <a:t>above the pictures of objects to go back to the main gallery of objects.</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57313"/>
            <a:ext cx="3200400" cy="2495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341813"/>
            <a:ext cx="1562100" cy="212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3" name="Text Box 5"/>
          <p:cNvSpPr txBox="1">
            <a:spLocks noChangeArrowheads="1"/>
          </p:cNvSpPr>
          <p:nvPr/>
        </p:nvSpPr>
        <p:spPr bwMode="auto">
          <a:xfrm>
            <a:off x="3733800" y="4394200"/>
            <a:ext cx="2286000" cy="237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500" smtClean="0">
                <a:latin typeface="Calibri" charset="0"/>
                <a:cs typeface="Arial" charset="0"/>
              </a:rPr>
              <a:t>Scroll to the right until you see a folder called </a:t>
            </a:r>
            <a:r>
              <a:rPr lang="en-US" sz="2500" b="1" smtClean="0">
                <a:solidFill>
                  <a:srgbClr val="FF0000"/>
                </a:solidFill>
                <a:latin typeface="Calibri" charset="0"/>
                <a:cs typeface="Arial" charset="0"/>
              </a:rPr>
              <a:t>people</a:t>
            </a:r>
            <a:r>
              <a:rPr lang="en-US" sz="2500" smtClean="0">
                <a:solidFill>
                  <a:srgbClr val="FF0000"/>
                </a:solidFill>
                <a:latin typeface="Calibri" charset="0"/>
                <a:cs typeface="Arial" charset="0"/>
              </a:rPr>
              <a:t>.  </a:t>
            </a:r>
            <a:r>
              <a:rPr lang="en-US" sz="2500" smtClean="0">
                <a:latin typeface="Calibri" charset="0"/>
                <a:cs typeface="Arial" charset="0"/>
              </a:rPr>
              <a:t>Click on it.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143000" y="336550"/>
            <a:ext cx="710565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a character to your world</a:t>
            </a:r>
          </a:p>
        </p:txBody>
      </p:sp>
      <p:sp>
        <p:nvSpPr>
          <p:cNvPr id="18434" name="Text Box 2"/>
          <p:cNvSpPr txBox="1">
            <a:spLocks noChangeArrowheads="1"/>
          </p:cNvSpPr>
          <p:nvPr/>
        </p:nvSpPr>
        <p:spPr bwMode="auto">
          <a:xfrm>
            <a:off x="762000" y="1560513"/>
            <a:ext cx="7848600" cy="1248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dirty="0" smtClean="0">
                <a:latin typeface="Calibri" charset="0"/>
              </a:rPr>
              <a:t>Click your favorite person from the gallery and then click </a:t>
            </a:r>
            <a:r>
              <a:rPr lang="en-US" sz="2500" b="1" dirty="0" smtClean="0">
                <a:solidFill>
                  <a:srgbClr val="FF0000"/>
                </a:solidFill>
                <a:latin typeface="Calibri" charset="0"/>
              </a:rPr>
              <a:t>add instance to world</a:t>
            </a:r>
            <a:r>
              <a:rPr lang="en-US" sz="2500" dirty="0" smtClean="0">
                <a:latin typeface="Calibri" charset="0"/>
              </a:rPr>
              <a:t>.</a:t>
            </a:r>
          </a:p>
          <a:p>
            <a:pPr eaLnBrk="1" hangingPunct="1">
              <a:buFont typeface="Arial" charset="0"/>
              <a:buChar char="•"/>
              <a:defRPr/>
            </a:pPr>
            <a:r>
              <a:rPr lang="en-US" sz="2500" dirty="0" smtClean="0">
                <a:latin typeface="Calibri" charset="0"/>
              </a:rPr>
              <a:t>Don’t spend too long choosing a person!</a:t>
            </a:r>
          </a:p>
        </p:txBody>
      </p:sp>
      <p:pic>
        <p:nvPicPr>
          <p:cNvPr id="2" name="Picture 1"/>
          <p:cNvPicPr>
            <a:picLocks noChangeAspect="1"/>
          </p:cNvPicPr>
          <p:nvPr/>
        </p:nvPicPr>
        <p:blipFill>
          <a:blip r:embed="rId3"/>
          <a:stretch>
            <a:fillRect/>
          </a:stretch>
        </p:blipFill>
        <p:spPr>
          <a:xfrm>
            <a:off x="381000" y="3011311"/>
            <a:ext cx="8536690" cy="3846689"/>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1479550"/>
            <a:ext cx="807720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Clr>
                <a:srgbClr val="FF0000"/>
              </a:buClr>
              <a:buFont typeface="Arial" charset="0"/>
              <a:buChar char="•"/>
              <a:defRPr/>
            </a:pPr>
            <a:r>
              <a:rPr lang="en-US" sz="2500" b="1" smtClean="0">
                <a:solidFill>
                  <a:srgbClr val="FF0000"/>
                </a:solidFill>
                <a:latin typeface="Calibri" charset="0"/>
              </a:rPr>
              <a:t>Click and drag </a:t>
            </a:r>
            <a:r>
              <a:rPr lang="en-US" sz="2500" smtClean="0">
                <a:latin typeface="Calibri" charset="0"/>
              </a:rPr>
              <a:t>your character into the middle of the island as shown.  We’ll get him/her unstuck from the sand in a second.</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667000"/>
            <a:ext cx="5062537" cy="379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9" name="Text Box 3"/>
          <p:cNvSpPr txBox="1">
            <a:spLocks noChangeArrowheads="1"/>
          </p:cNvSpPr>
          <p:nvPr/>
        </p:nvSpPr>
        <p:spPr bwMode="auto">
          <a:xfrm>
            <a:off x="2324100" y="444500"/>
            <a:ext cx="4953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Positioning the objects</a:t>
            </a:r>
          </a:p>
        </p:txBody>
      </p:sp>
      <p:sp>
        <p:nvSpPr>
          <p:cNvPr id="19460" name="Oval 4"/>
          <p:cNvSpPr>
            <a:spLocks noChangeArrowheads="1"/>
          </p:cNvSpPr>
          <p:nvPr/>
        </p:nvSpPr>
        <p:spPr bwMode="auto">
          <a:xfrm>
            <a:off x="4829175" y="4495800"/>
            <a:ext cx="396875" cy="473075"/>
          </a:xfrm>
          <a:prstGeom prst="ellipse">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38300"/>
            <a:ext cx="4835525" cy="167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2" name="Text Box 2"/>
          <p:cNvSpPr txBox="1">
            <a:spLocks noChangeArrowheads="1"/>
          </p:cNvSpPr>
          <p:nvPr/>
        </p:nvSpPr>
        <p:spPr bwMode="auto">
          <a:xfrm>
            <a:off x="2324100" y="444500"/>
            <a:ext cx="4953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Positioning the objects</a:t>
            </a:r>
          </a:p>
        </p:txBody>
      </p:sp>
      <p:sp>
        <p:nvSpPr>
          <p:cNvPr id="20483" name="Text Box 3"/>
          <p:cNvSpPr txBox="1">
            <a:spLocks noChangeArrowheads="1"/>
          </p:cNvSpPr>
          <p:nvPr/>
        </p:nvSpPr>
        <p:spPr bwMode="auto">
          <a:xfrm>
            <a:off x="609600" y="1495425"/>
            <a:ext cx="3429000" cy="4326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dirty="0" smtClean="0">
                <a:latin typeface="Calibri" charset="0"/>
              </a:rPr>
              <a:t>Look at the right side of your screen. </a:t>
            </a:r>
          </a:p>
          <a:p>
            <a:pPr eaLnBrk="1" hangingPunct="1">
              <a:buFont typeface="Arial" charset="0"/>
              <a:buChar char="•"/>
              <a:defRPr/>
            </a:pPr>
            <a:r>
              <a:rPr lang="en-US" sz="2500" dirty="0" smtClean="0">
                <a:latin typeface="Calibri" charset="0"/>
              </a:rPr>
              <a:t>There is a group of buttons with faces on them that are used to position objects. </a:t>
            </a:r>
          </a:p>
          <a:p>
            <a:pPr eaLnBrk="1" hangingPunct="1">
              <a:buFont typeface="Arial" charset="0"/>
              <a:buChar char="•"/>
              <a:defRPr/>
            </a:pPr>
            <a:r>
              <a:rPr lang="en-US" sz="2500" dirty="0" smtClean="0">
                <a:latin typeface="Calibri" charset="0"/>
              </a:rPr>
              <a:t>We want to have our person stand on the island, so click </a:t>
            </a:r>
            <a:r>
              <a:rPr lang="en-US" sz="2500" b="1" dirty="0" smtClean="0">
                <a:solidFill>
                  <a:srgbClr val="FF0000"/>
                </a:solidFill>
                <a:latin typeface="Calibri" charset="0"/>
              </a:rPr>
              <a:t>Move objects up and down </a:t>
            </a:r>
            <a:r>
              <a:rPr lang="en-US" sz="2500" dirty="0" smtClean="0">
                <a:latin typeface="Calibri" charset="0"/>
              </a:rPr>
              <a:t>(the 2</a:t>
            </a:r>
            <a:r>
              <a:rPr lang="en-US" sz="2500" baseline="30000" dirty="0" smtClean="0">
                <a:latin typeface="Calibri" charset="0"/>
              </a:rPr>
              <a:t>nd</a:t>
            </a:r>
            <a:r>
              <a:rPr lang="en-US" sz="2500" dirty="0" smtClean="0">
                <a:latin typeface="Calibri" charset="0"/>
              </a:rPr>
              <a:t> one)</a:t>
            </a:r>
          </a:p>
        </p:txBody>
      </p:sp>
      <p:sp>
        <p:nvSpPr>
          <p:cNvPr id="20484" name="Text Box 4"/>
          <p:cNvSpPr txBox="1">
            <a:spLocks noChangeArrowheads="1"/>
          </p:cNvSpPr>
          <p:nvPr/>
        </p:nvSpPr>
        <p:spPr bwMode="auto">
          <a:xfrm>
            <a:off x="4038600" y="3657600"/>
            <a:ext cx="4648200"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dirty="0" smtClean="0">
                <a:latin typeface="Calibri" charset="0"/>
              </a:rPr>
              <a:t>Click on your character, hold, and move your mouse up until his/her feet just touch the sand.</a:t>
            </a:r>
          </a:p>
          <a:p>
            <a:pPr eaLnBrk="1" hangingPunct="1">
              <a:buFont typeface="Arial" charset="0"/>
              <a:buChar char="•"/>
              <a:defRPr/>
            </a:pPr>
            <a:r>
              <a:rPr lang="en-US" sz="2500" dirty="0" smtClean="0">
                <a:latin typeface="Calibri" charset="0"/>
              </a:rPr>
              <a:t>Bonus: move the island down into the water a little bit (move the character down again, too)</a:t>
            </a:r>
          </a:p>
        </p:txBody>
      </p:sp>
      <p:sp>
        <p:nvSpPr>
          <p:cNvPr id="20485" name="Rectangle 5"/>
          <p:cNvSpPr>
            <a:spLocks noChangeArrowheads="1"/>
          </p:cNvSpPr>
          <p:nvPr/>
        </p:nvSpPr>
        <p:spPr bwMode="auto">
          <a:xfrm>
            <a:off x="5410200" y="2286000"/>
            <a:ext cx="533400" cy="533400"/>
          </a:xfrm>
          <a:prstGeom prst="rect">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2743200" y="284163"/>
            <a:ext cx="35052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The Object Tree</a:t>
            </a:r>
          </a:p>
        </p:txBody>
      </p:sp>
      <p:sp>
        <p:nvSpPr>
          <p:cNvPr id="21506" name="Text Box 2"/>
          <p:cNvSpPr txBox="1">
            <a:spLocks noChangeArrowheads="1"/>
          </p:cNvSpPr>
          <p:nvPr/>
        </p:nvSpPr>
        <p:spPr bwMode="auto">
          <a:xfrm>
            <a:off x="685800" y="1371600"/>
            <a:ext cx="3962400" cy="656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When you add objects to your world, they will appear in a list on the left of your screen, called the </a:t>
            </a:r>
            <a:r>
              <a:rPr lang="en-US" sz="2500" b="1" smtClean="0">
                <a:solidFill>
                  <a:srgbClr val="FF0000"/>
                </a:solidFill>
                <a:latin typeface="Calibri" charset="0"/>
              </a:rPr>
              <a:t>Object Tree</a:t>
            </a:r>
            <a:r>
              <a:rPr lang="en-US" sz="2500" smtClean="0">
                <a:latin typeface="Calibri" charset="0"/>
              </a:rPr>
              <a:t>.</a:t>
            </a:r>
          </a:p>
          <a:p>
            <a:pPr eaLnBrk="1" hangingPunct="1">
              <a:buFont typeface="Arial" charset="0"/>
              <a:buChar char="•"/>
              <a:defRPr/>
            </a:pPr>
            <a:r>
              <a:rPr lang="en-US" sz="2500" smtClean="0">
                <a:latin typeface="Calibri" charset="0"/>
              </a:rPr>
              <a:t>You should see both your island and your character there</a:t>
            </a:r>
          </a:p>
          <a:p>
            <a:pPr eaLnBrk="1" hangingPunct="1">
              <a:buFont typeface="Arial" charset="0"/>
              <a:buChar char="•"/>
              <a:defRPr/>
            </a:pPr>
            <a:r>
              <a:rPr lang="en-US" sz="2500" smtClean="0">
                <a:latin typeface="Calibri" charset="0"/>
              </a:rPr>
              <a:t>If you want, right click</a:t>
            </a:r>
            <a:r>
              <a:rPr lang="en-US" sz="2500" smtClean="0">
                <a:solidFill>
                  <a:srgbClr val="FF0000"/>
                </a:solidFill>
                <a:latin typeface="Calibri" charset="0"/>
              </a:rPr>
              <a:t> </a:t>
            </a:r>
            <a:r>
              <a:rPr lang="en-US" sz="2500" smtClean="0">
                <a:latin typeface="Calibri" charset="0"/>
              </a:rPr>
              <a:t>on your character’s name, select </a:t>
            </a:r>
            <a:r>
              <a:rPr lang="en-US" sz="2500" b="1" smtClean="0">
                <a:solidFill>
                  <a:srgbClr val="FF0000"/>
                </a:solidFill>
                <a:latin typeface="Calibri" charset="0"/>
              </a:rPr>
              <a:t>rename</a:t>
            </a:r>
            <a:r>
              <a:rPr lang="en-US" sz="2500" smtClean="0">
                <a:latin typeface="Calibri" charset="0"/>
              </a:rPr>
              <a:t>, and type any name you want.  I renamed mine “heroine.”</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992188"/>
            <a:ext cx="3111500" cy="184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50" y="3125788"/>
            <a:ext cx="3111500" cy="3321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838200" y="609600"/>
            <a:ext cx="7467600" cy="542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buClrTx/>
              <a:buFontTx/>
              <a:buNone/>
            </a:pPr>
            <a:r>
              <a:rPr lang="en-US" sz="5400">
                <a:solidFill>
                  <a:srgbClr val="000000"/>
                </a:solidFill>
                <a:latin typeface="Alice in Wonderland" charset="0"/>
              </a:rPr>
              <a:t>“Begin at the beginning," the King said, very gravely, "and go on till you come to the end” </a:t>
            </a:r>
          </a:p>
          <a:p>
            <a:pPr>
              <a:buClrTx/>
              <a:buFontTx/>
              <a:buNone/>
            </a:pPr>
            <a:endParaRPr lang="en-US" sz="4800">
              <a:solidFill>
                <a:srgbClr val="000000"/>
              </a:solidFill>
              <a:latin typeface="comic" charset="0"/>
            </a:endParaRPr>
          </a:p>
          <a:p>
            <a:pPr>
              <a:buClrTx/>
              <a:buFontTx/>
              <a:buNone/>
            </a:pPr>
            <a:r>
              <a:rPr lang="en-US" sz="3200">
                <a:solidFill>
                  <a:srgbClr val="000000"/>
                </a:solidFill>
                <a:latin typeface="Arabic Typesetting" charset="0"/>
                <a:cs typeface="Arabic Typesetting" charset="0"/>
              </a:rPr>
              <a:t>- Lewis Carroll, Alice in Wonderland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685800" y="1828800"/>
            <a:ext cx="4495800" cy="504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Some objects have parts.</a:t>
            </a:r>
          </a:p>
          <a:p>
            <a:pPr>
              <a:buFont typeface="Arial" charset="0"/>
              <a:buChar char="•"/>
              <a:defRPr/>
            </a:pPr>
            <a:r>
              <a:rPr lang="en-US" sz="2500" smtClean="0">
                <a:latin typeface="Calibri" charset="0"/>
              </a:rPr>
              <a:t>For example, if you click on the plus mark next to the island in your object tree, you’ll see that the palm tree and its fronds and coconuts are all objects in your world</a:t>
            </a:r>
          </a:p>
          <a:p>
            <a:pPr>
              <a:buFont typeface="Arial" charset="0"/>
              <a:buChar char="•"/>
              <a:defRPr/>
            </a:pPr>
            <a:r>
              <a:rPr lang="en-US" sz="2500" smtClean="0">
                <a:latin typeface="Calibri" charset="0"/>
              </a:rPr>
              <a:t>These are fixed in position, unless you move them with </a:t>
            </a:r>
            <a:r>
              <a:rPr lang="en-US" sz="2500" i="1" smtClean="0">
                <a:latin typeface="Calibri" charset="0"/>
              </a:rPr>
              <a:t>methods.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44763"/>
            <a:ext cx="2870200" cy="2506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1" name="Rectangle 3"/>
          <p:cNvSpPr>
            <a:spLocks noChangeArrowheads="1"/>
          </p:cNvSpPr>
          <p:nvPr/>
        </p:nvSpPr>
        <p:spPr bwMode="auto">
          <a:xfrm>
            <a:off x="5334000" y="2544763"/>
            <a:ext cx="304800" cy="350837"/>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22532" name="Text Box 4"/>
          <p:cNvSpPr txBox="1">
            <a:spLocks noChangeArrowheads="1"/>
          </p:cNvSpPr>
          <p:nvPr/>
        </p:nvSpPr>
        <p:spPr bwMode="auto">
          <a:xfrm>
            <a:off x="3124200" y="457200"/>
            <a:ext cx="27432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Object Parts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3046413"/>
            <a:ext cx="8785225" cy="381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Text Box 2"/>
          <p:cNvSpPr txBox="1">
            <a:spLocks noChangeArrowheads="1"/>
          </p:cNvSpPr>
          <p:nvPr/>
        </p:nvSpPr>
        <p:spPr bwMode="auto">
          <a:xfrm>
            <a:off x="3124200" y="457200"/>
            <a:ext cx="27432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Object Parts</a:t>
            </a:r>
          </a:p>
        </p:txBody>
      </p:sp>
      <p:sp>
        <p:nvSpPr>
          <p:cNvPr id="23555" name="Text Box 3"/>
          <p:cNvSpPr txBox="1">
            <a:spLocks noChangeArrowheads="1"/>
          </p:cNvSpPr>
          <p:nvPr/>
        </p:nvSpPr>
        <p:spPr bwMode="auto">
          <a:xfrm>
            <a:off x="685800" y="1493838"/>
            <a:ext cx="7620000" cy="123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Right click on </a:t>
            </a:r>
            <a:r>
              <a:rPr lang="en-US" sz="2500" b="1" smtClean="0">
                <a:solidFill>
                  <a:srgbClr val="FF0000"/>
                </a:solidFill>
                <a:latin typeface="Calibri" charset="0"/>
              </a:rPr>
              <a:t>coconut1</a:t>
            </a:r>
            <a:r>
              <a:rPr lang="en-US" sz="2500" smtClean="0">
                <a:latin typeface="Calibri" charset="0"/>
              </a:rPr>
              <a:t>, choose </a:t>
            </a:r>
            <a:r>
              <a:rPr lang="en-US" sz="2500" b="1" smtClean="0">
                <a:solidFill>
                  <a:srgbClr val="FF0000"/>
                </a:solidFill>
                <a:latin typeface="Calibri" charset="0"/>
              </a:rPr>
              <a:t>methods, move, down, other…, </a:t>
            </a:r>
            <a:r>
              <a:rPr lang="en-US" sz="2500" smtClean="0">
                <a:latin typeface="Calibri" charset="0"/>
              </a:rPr>
              <a:t>and then a calculator will pop up for input.</a:t>
            </a:r>
          </a:p>
        </p:txBody>
      </p:sp>
      <p:sp>
        <p:nvSpPr>
          <p:cNvPr id="23556" name="Rectangle 4"/>
          <p:cNvSpPr>
            <a:spLocks noChangeArrowheads="1"/>
          </p:cNvSpPr>
          <p:nvPr/>
        </p:nvSpPr>
        <p:spPr bwMode="auto">
          <a:xfrm>
            <a:off x="130175" y="3071813"/>
            <a:ext cx="2203450" cy="314325"/>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04800" y="1250950"/>
            <a:ext cx="4495800" cy="580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Type </a:t>
            </a:r>
            <a:r>
              <a:rPr lang="en-US" sz="2500" b="1" smtClean="0">
                <a:solidFill>
                  <a:srgbClr val="FF0000"/>
                </a:solidFill>
                <a:latin typeface="Calibri" charset="0"/>
              </a:rPr>
              <a:t>2.25</a:t>
            </a:r>
            <a:r>
              <a:rPr lang="en-US" sz="2500" smtClean="0">
                <a:latin typeface="Calibri" charset="0"/>
              </a:rPr>
              <a:t> into the calculator, and when you press </a:t>
            </a:r>
            <a:r>
              <a:rPr lang="en-US" sz="2500" b="1" smtClean="0">
                <a:solidFill>
                  <a:srgbClr val="FF0000"/>
                </a:solidFill>
                <a:latin typeface="Calibri" charset="0"/>
              </a:rPr>
              <a:t>okay</a:t>
            </a:r>
            <a:r>
              <a:rPr lang="en-US" sz="2500" smtClean="0">
                <a:latin typeface="Calibri" charset="0"/>
              </a:rPr>
              <a:t> one of the coconuts will fall to the ground.</a:t>
            </a:r>
          </a:p>
          <a:p>
            <a:pPr>
              <a:buFont typeface="Arial" charset="0"/>
              <a:buChar char="•"/>
              <a:defRPr/>
            </a:pPr>
            <a:r>
              <a:rPr lang="en-US" sz="2500" smtClean="0">
                <a:latin typeface="Calibri" charset="0"/>
              </a:rPr>
              <a:t>Turning, rotating, and moving object parts is a good way to make more complex animations look more realistic!</a:t>
            </a:r>
          </a:p>
          <a:p>
            <a:pPr>
              <a:buFont typeface="Arial" charset="0"/>
              <a:buChar char="•"/>
              <a:defRPr/>
            </a:pPr>
            <a:r>
              <a:rPr lang="en-US" sz="2500" smtClean="0">
                <a:latin typeface="Calibri" charset="0"/>
              </a:rPr>
              <a:t>Note: “move” may detach a part from its object but “turn” and “roll” may move parts without detaching them</a:t>
            </a:r>
          </a:p>
        </p:txBody>
      </p:sp>
      <p:sp>
        <p:nvSpPr>
          <p:cNvPr id="24578" name="Text Box 2"/>
          <p:cNvSpPr txBox="1">
            <a:spLocks noChangeArrowheads="1"/>
          </p:cNvSpPr>
          <p:nvPr/>
        </p:nvSpPr>
        <p:spPr bwMode="auto">
          <a:xfrm>
            <a:off x="3124200" y="457200"/>
            <a:ext cx="27432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Object Parts</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36700"/>
            <a:ext cx="3408363" cy="4522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447800" y="296863"/>
            <a:ext cx="6324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objects to your world</a:t>
            </a:r>
          </a:p>
        </p:txBody>
      </p:sp>
      <p:sp>
        <p:nvSpPr>
          <p:cNvPr id="25602" name="Text Box 2"/>
          <p:cNvSpPr txBox="1">
            <a:spLocks noChangeArrowheads="1"/>
          </p:cNvSpPr>
          <p:nvPr/>
        </p:nvSpPr>
        <p:spPr bwMode="auto">
          <a:xfrm>
            <a:off x="685800" y="1293813"/>
            <a:ext cx="3963988" cy="314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Now return to the </a:t>
            </a:r>
            <a:r>
              <a:rPr lang="en-US" sz="2500" b="1" smtClean="0">
                <a:solidFill>
                  <a:srgbClr val="FF0000"/>
                </a:solidFill>
                <a:latin typeface="Calibri" charset="0"/>
                <a:cs typeface="Arial" charset="0"/>
              </a:rPr>
              <a:t>Local Gallery.</a:t>
            </a:r>
          </a:p>
          <a:p>
            <a:pPr eaLnBrk="1" hangingPunct="1">
              <a:buFont typeface="Arial" charset="0"/>
              <a:buChar char="•"/>
              <a:defRPr/>
            </a:pPr>
            <a:r>
              <a:rPr lang="en-US" sz="2500" smtClean="0">
                <a:latin typeface="Calibri" charset="0"/>
                <a:cs typeface="Arial" charset="0"/>
              </a:rPr>
              <a:t>Scroll over to the </a:t>
            </a:r>
            <a:r>
              <a:rPr lang="en-US" sz="2500" b="1" smtClean="0">
                <a:solidFill>
                  <a:srgbClr val="FF0000"/>
                </a:solidFill>
                <a:latin typeface="Calibri" charset="0"/>
                <a:cs typeface="Arial" charset="0"/>
              </a:rPr>
              <a:t>Vehicles</a:t>
            </a:r>
            <a:r>
              <a:rPr lang="en-US" sz="2500" smtClean="0">
                <a:solidFill>
                  <a:srgbClr val="FF0000"/>
                </a:solidFill>
                <a:latin typeface="Calibri" charset="0"/>
                <a:cs typeface="Arial" charset="0"/>
              </a:rPr>
              <a:t> </a:t>
            </a:r>
            <a:r>
              <a:rPr lang="en-US" sz="2500" smtClean="0">
                <a:latin typeface="Calibri" charset="0"/>
                <a:cs typeface="Arial" charset="0"/>
              </a:rPr>
              <a:t>folder and click on it.</a:t>
            </a:r>
          </a:p>
          <a:p>
            <a:pPr eaLnBrk="1" hangingPunct="1">
              <a:buFont typeface="Arial" charset="0"/>
              <a:buChar char="•"/>
              <a:defRPr/>
            </a:pPr>
            <a:r>
              <a:rPr lang="en-US" sz="2500" smtClean="0">
                <a:latin typeface="Calibri" charset="0"/>
                <a:cs typeface="Arial" charset="0"/>
              </a:rPr>
              <a:t>Scroll over to </a:t>
            </a:r>
            <a:r>
              <a:rPr lang="en-US" sz="2500" b="1" smtClean="0">
                <a:solidFill>
                  <a:srgbClr val="FF0000"/>
                </a:solidFill>
                <a:latin typeface="Calibri" charset="0"/>
                <a:cs typeface="Arial" charset="0"/>
              </a:rPr>
              <a:t>Rowboat</a:t>
            </a:r>
            <a:r>
              <a:rPr lang="en-US" sz="2500" smtClean="0">
                <a:latin typeface="Calibri" charset="0"/>
                <a:cs typeface="Arial" charset="0"/>
              </a:rPr>
              <a:t> and add that to your world.</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788" y="1446213"/>
            <a:ext cx="1676400" cy="2095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3694113"/>
            <a:ext cx="3960812" cy="298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5" name="Text Box 5"/>
          <p:cNvSpPr txBox="1">
            <a:spLocks noChangeArrowheads="1"/>
          </p:cNvSpPr>
          <p:nvPr/>
        </p:nvSpPr>
        <p:spPr bwMode="auto">
          <a:xfrm>
            <a:off x="1066800" y="4800600"/>
            <a:ext cx="3209925"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500" smtClean="0">
                <a:latin typeface="Calibri" charset="0"/>
                <a:cs typeface="Arial" charset="0"/>
              </a:rPr>
              <a:t>Your world should look like this: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2324100" y="444500"/>
            <a:ext cx="4953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Positioning the objects</a:t>
            </a:r>
          </a:p>
        </p:txBody>
      </p:sp>
      <p:sp>
        <p:nvSpPr>
          <p:cNvPr id="26626" name="Text Box 2"/>
          <p:cNvSpPr txBox="1">
            <a:spLocks noChangeArrowheads="1"/>
          </p:cNvSpPr>
          <p:nvPr/>
        </p:nvSpPr>
        <p:spPr bwMode="auto">
          <a:xfrm>
            <a:off x="381000" y="1524000"/>
            <a:ext cx="8001000" cy="352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Now move the rowboat to the front left of the island using the first three buttons in that group on the top right</a:t>
            </a:r>
          </a:p>
          <a:p>
            <a:pPr eaLnBrk="1" hangingPunct="1">
              <a:buFont typeface="Arial" charset="0"/>
              <a:buChar char="•"/>
              <a:defRPr/>
            </a:pPr>
            <a:r>
              <a:rPr lang="en-US" sz="2500" smtClean="0">
                <a:latin typeface="Calibri" charset="0"/>
                <a:cs typeface="Arial" charset="0"/>
              </a:rPr>
              <a:t>Click </a:t>
            </a:r>
            <a:r>
              <a:rPr lang="en-US" sz="2500" b="1" smtClean="0">
                <a:solidFill>
                  <a:srgbClr val="FF0000"/>
                </a:solidFill>
                <a:latin typeface="Calibri" charset="0"/>
                <a:cs typeface="Arial" charset="0"/>
              </a:rPr>
              <a:t>Move objects freely </a:t>
            </a:r>
            <a:r>
              <a:rPr lang="en-US" sz="2500" smtClean="0">
                <a:latin typeface="Calibri" charset="0"/>
                <a:cs typeface="Arial" charset="0"/>
              </a:rPr>
              <a:t>(the 1</a:t>
            </a:r>
            <a:r>
              <a:rPr lang="en-US" sz="2500" baseline="30000" smtClean="0">
                <a:latin typeface="Calibri" charset="0"/>
                <a:cs typeface="Arial" charset="0"/>
              </a:rPr>
              <a:t>st</a:t>
            </a:r>
            <a:r>
              <a:rPr lang="en-US" sz="2500" smtClean="0">
                <a:latin typeface="Calibri" charset="0"/>
                <a:cs typeface="Arial" charset="0"/>
              </a:rPr>
              <a:t> one)</a:t>
            </a:r>
            <a:r>
              <a:rPr lang="en-US" sz="2500" smtClean="0">
                <a:solidFill>
                  <a:srgbClr val="FF0000"/>
                </a:solidFill>
                <a:latin typeface="Calibri" charset="0"/>
                <a:cs typeface="Arial" charset="0"/>
              </a:rPr>
              <a:t> </a:t>
            </a:r>
            <a:r>
              <a:rPr lang="en-US" sz="2500" smtClean="0">
                <a:latin typeface="Calibri" charset="0"/>
                <a:cs typeface="Arial" charset="0"/>
              </a:rPr>
              <a:t>to move it around</a:t>
            </a:r>
          </a:p>
          <a:p>
            <a:pPr eaLnBrk="1" hangingPunct="1">
              <a:buFont typeface="Arial" charset="0"/>
              <a:buChar char="•"/>
              <a:defRPr/>
            </a:pPr>
            <a:r>
              <a:rPr lang="en-US" sz="2500" smtClean="0">
                <a:latin typeface="Calibri" charset="0"/>
                <a:cs typeface="Arial" charset="0"/>
              </a:rPr>
              <a:t>Click </a:t>
            </a:r>
            <a:r>
              <a:rPr lang="en-US" sz="2500" b="1" smtClean="0">
                <a:solidFill>
                  <a:srgbClr val="FF0000"/>
                </a:solidFill>
                <a:latin typeface="Calibri" charset="0"/>
                <a:cs typeface="Arial" charset="0"/>
              </a:rPr>
              <a:t>Move objects up and down</a:t>
            </a:r>
            <a:r>
              <a:rPr lang="en-US" sz="2500" smtClean="0">
                <a:solidFill>
                  <a:srgbClr val="FF0000"/>
                </a:solidFill>
                <a:latin typeface="Calibri" charset="0"/>
                <a:cs typeface="Arial" charset="0"/>
              </a:rPr>
              <a:t> </a:t>
            </a:r>
            <a:r>
              <a:rPr lang="en-US" sz="2500" smtClean="0">
                <a:latin typeface="Calibri" charset="0"/>
                <a:cs typeface="Arial" charset="0"/>
              </a:rPr>
              <a:t>(the 2nd one) to lower it into the water</a:t>
            </a:r>
          </a:p>
          <a:p>
            <a:pPr eaLnBrk="1" hangingPunct="1">
              <a:buFont typeface="Arial" charset="0"/>
              <a:buChar char="•"/>
              <a:defRPr/>
            </a:pPr>
            <a:r>
              <a:rPr lang="en-US" sz="2500" smtClean="0">
                <a:latin typeface="Calibri" charset="0"/>
                <a:cs typeface="Arial" charset="0"/>
              </a:rPr>
              <a:t>Click </a:t>
            </a:r>
            <a:r>
              <a:rPr lang="en-US" sz="2500" b="1" smtClean="0">
                <a:solidFill>
                  <a:srgbClr val="FF0000"/>
                </a:solidFill>
                <a:latin typeface="Calibri" charset="0"/>
                <a:cs typeface="Arial" charset="0"/>
              </a:rPr>
              <a:t>Turn objects left and right</a:t>
            </a:r>
            <a:r>
              <a:rPr lang="en-US" sz="2500" b="1" smtClean="0">
                <a:latin typeface="Calibri" charset="0"/>
                <a:cs typeface="Arial" charset="0"/>
              </a:rPr>
              <a:t> </a:t>
            </a:r>
            <a:r>
              <a:rPr lang="en-US" sz="2500" smtClean="0">
                <a:latin typeface="Calibri" charset="0"/>
                <a:cs typeface="Arial" charset="0"/>
              </a:rPr>
              <a:t>(the 3</a:t>
            </a:r>
            <a:r>
              <a:rPr lang="en-US" sz="2500" baseline="30000" smtClean="0">
                <a:latin typeface="Calibri" charset="0"/>
                <a:cs typeface="Arial" charset="0"/>
              </a:rPr>
              <a:t>rd</a:t>
            </a:r>
            <a:r>
              <a:rPr lang="en-US" sz="2500" smtClean="0">
                <a:latin typeface="Calibri" charset="0"/>
                <a:cs typeface="Arial" charset="0"/>
              </a:rPr>
              <a:t> one) to align it with the shore</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3962400"/>
            <a:ext cx="3695700" cy="2763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2155825"/>
            <a:ext cx="611187" cy="612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913" y="2838450"/>
            <a:ext cx="611187" cy="59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6275" y="3497263"/>
            <a:ext cx="631825" cy="606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81188"/>
            <a:ext cx="2286000" cy="4900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0" name="AutoShape 2"/>
          <p:cNvSpPr>
            <a:spLocks noChangeArrowheads="1"/>
          </p:cNvSpPr>
          <p:nvPr/>
        </p:nvSpPr>
        <p:spPr bwMode="auto">
          <a:xfrm>
            <a:off x="3581400" y="228600"/>
            <a:ext cx="4953000" cy="1752600"/>
          </a:xfrm>
          <a:prstGeom prst="wedgeEllipseCallout">
            <a:avLst>
              <a:gd name="adj1" fmla="val -52944"/>
              <a:gd name="adj2" fmla="val 52921"/>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651" name="Text Box 3"/>
          <p:cNvSpPr txBox="1">
            <a:spLocks noChangeArrowheads="1"/>
          </p:cNvSpPr>
          <p:nvPr/>
        </p:nvSpPr>
        <p:spPr bwMode="auto">
          <a:xfrm>
            <a:off x="3429000" y="457200"/>
            <a:ext cx="5257800" cy="161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eaLnBrk="1" hangingPunct="1">
              <a:buClrTx/>
              <a:buFontTx/>
              <a:buNone/>
              <a:defRPr/>
            </a:pPr>
            <a:r>
              <a:rPr lang="en-US" sz="2500" smtClean="0">
                <a:latin typeface="Calibri" charset="0"/>
              </a:rPr>
              <a:t>Nice job setting up </a:t>
            </a:r>
          </a:p>
          <a:p>
            <a:pPr algn="ctr" eaLnBrk="1" hangingPunct="1">
              <a:buClrTx/>
              <a:buFontTx/>
              <a:buNone/>
              <a:defRPr/>
            </a:pPr>
            <a:r>
              <a:rPr lang="en-US" sz="2500" smtClean="0">
                <a:latin typeface="Calibri" charset="0"/>
              </a:rPr>
              <a:t>the scene!  Now we’re going to </a:t>
            </a:r>
          </a:p>
          <a:p>
            <a:pPr algn="ctr" eaLnBrk="1" hangingPunct="1">
              <a:buClrTx/>
              <a:buFontTx/>
              <a:buNone/>
              <a:defRPr/>
            </a:pPr>
            <a:r>
              <a:rPr lang="en-US" sz="2500" smtClean="0">
                <a:latin typeface="Calibri" charset="0"/>
              </a:rPr>
              <a:t>  learn about the camera!</a:t>
            </a:r>
          </a:p>
          <a:p>
            <a:pPr eaLnBrk="1" hangingPunct="1">
              <a:buClrTx/>
              <a:buFontTx/>
              <a:buNone/>
              <a:defRPr/>
            </a:pPr>
            <a:r>
              <a:rPr lang="en-US" sz="2500" smtClean="0">
                <a:latin typeface="Calibri" charset="0"/>
              </a:rPr>
              <a:t>                                  </a:t>
            </a:r>
          </a:p>
        </p:txBody>
      </p:sp>
      <p:sp>
        <p:nvSpPr>
          <p:cNvPr id="27652" name="Text Box 4"/>
          <p:cNvSpPr txBox="1">
            <a:spLocks noChangeArrowheads="1"/>
          </p:cNvSpPr>
          <p:nvPr/>
        </p:nvSpPr>
        <p:spPr bwMode="auto">
          <a:xfrm>
            <a:off x="4191000" y="5257800"/>
            <a:ext cx="45720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1800" smtClean="0"/>
              <a:t>(If you have extra time, add more scenery!</a:t>
            </a:r>
          </a:p>
          <a:p>
            <a:pPr eaLnBrk="1" hangingPunct="1">
              <a:buClrTx/>
              <a:buFontTx/>
              <a:buNone/>
              <a:defRPr/>
            </a:pPr>
            <a:r>
              <a:rPr lang="en-US" sz="1800" smtClean="0"/>
              <a:t>Use the </a:t>
            </a:r>
            <a:r>
              <a:rPr lang="en-US" sz="1800" b="1" smtClean="0">
                <a:solidFill>
                  <a:srgbClr val="FF0000"/>
                </a:solidFill>
              </a:rPr>
              <a:t>Ocean</a:t>
            </a:r>
            <a:r>
              <a:rPr lang="en-US" sz="1800" smtClean="0"/>
              <a:t> folder in the local gallery to </a:t>
            </a:r>
          </a:p>
          <a:p>
            <a:pPr eaLnBrk="1" hangingPunct="1">
              <a:buClrTx/>
              <a:buFontTx/>
              <a:buNone/>
              <a:defRPr/>
            </a:pPr>
            <a:r>
              <a:rPr lang="en-US" sz="1800" smtClean="0"/>
              <a:t>add shells, fish, etc. Don’t add a shark just yet, though </a:t>
            </a:r>
            <a:r>
              <a:rPr lang="en-US" sz="1800" smtClean="0">
                <a:latin typeface="Wingdings" charset="0"/>
                <a:cs typeface="Wingdings" charset="0"/>
              </a:rPr>
              <a:t></a:t>
            </a:r>
            <a:r>
              <a:rPr lang="en-US" sz="1800" smtClean="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2362200" y="228600"/>
            <a:ext cx="4572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Part 2: The Camera</a:t>
            </a:r>
          </a:p>
        </p:txBody>
      </p:sp>
      <p:sp>
        <p:nvSpPr>
          <p:cNvPr id="28674" name="Text Box 2"/>
          <p:cNvSpPr txBox="1">
            <a:spLocks noChangeArrowheads="1"/>
          </p:cNvSpPr>
          <p:nvPr/>
        </p:nvSpPr>
        <p:spPr bwMode="auto">
          <a:xfrm>
            <a:off x="385763" y="1143000"/>
            <a:ext cx="44196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A </a:t>
            </a:r>
            <a:r>
              <a:rPr lang="en-US" sz="2500" i="1" smtClean="0">
                <a:latin typeface="Calibri" charset="0"/>
              </a:rPr>
              <a:t>Dummy camera</a:t>
            </a:r>
            <a:r>
              <a:rPr lang="en-US" sz="2500" smtClean="0">
                <a:latin typeface="Calibri" charset="0"/>
              </a:rPr>
              <a:t> is like a camera tripod – it saves the location of your camera view. This way, if you move your camera around, you can always get back to a certain position by moving to a dummy camera location. </a:t>
            </a:r>
          </a:p>
          <a:p>
            <a:pPr eaLnBrk="1" hangingPunct="1">
              <a:buFont typeface="Arial" charset="0"/>
              <a:buChar char="•"/>
              <a:defRPr/>
            </a:pPr>
            <a:r>
              <a:rPr lang="en-US" sz="2500" smtClean="0">
                <a:latin typeface="Calibri" charset="0"/>
              </a:rPr>
              <a:t>Look to the right side of your screen, and find a gray button under your object positioning buttons labeled </a:t>
            </a:r>
            <a:r>
              <a:rPr lang="en-US" sz="2500" b="1" smtClean="0">
                <a:solidFill>
                  <a:srgbClr val="FF0000"/>
                </a:solidFill>
                <a:latin typeface="Calibri" charset="0"/>
              </a:rPr>
              <a:t>more controls</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209925" cy="505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6" name="Rectangle 4"/>
          <p:cNvSpPr>
            <a:spLocks noChangeArrowheads="1"/>
          </p:cNvSpPr>
          <p:nvPr/>
        </p:nvSpPr>
        <p:spPr bwMode="auto">
          <a:xfrm>
            <a:off x="5105400" y="2819400"/>
            <a:ext cx="1752600" cy="381000"/>
          </a:xfrm>
          <a:prstGeom prst="rect">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28677" name="AutoShape 5"/>
          <p:cNvCxnSpPr>
            <a:cxnSpLocks noChangeShapeType="1"/>
          </p:cNvCxnSpPr>
          <p:nvPr/>
        </p:nvCxnSpPr>
        <p:spPr bwMode="auto">
          <a:xfrm flipH="1" flipV="1">
            <a:off x="7010400" y="3352800"/>
            <a:ext cx="914400" cy="609600"/>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2362200" y="228600"/>
            <a:ext cx="4572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The Dummy Camera</a:t>
            </a:r>
          </a:p>
        </p:txBody>
      </p:sp>
      <p:sp>
        <p:nvSpPr>
          <p:cNvPr id="29698" name="Text Box 2"/>
          <p:cNvSpPr txBox="1">
            <a:spLocks noChangeArrowheads="1"/>
          </p:cNvSpPr>
          <p:nvPr/>
        </p:nvSpPr>
        <p:spPr bwMode="auto">
          <a:xfrm>
            <a:off x="800100" y="1341438"/>
            <a:ext cx="3124200" cy="656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More buttons will appear after you click </a:t>
            </a:r>
            <a:r>
              <a:rPr lang="en-US" sz="2500" b="1" smtClean="0">
                <a:solidFill>
                  <a:srgbClr val="FF0000"/>
                </a:solidFill>
                <a:latin typeface="Calibri" charset="0"/>
              </a:rPr>
              <a:t>more controls</a:t>
            </a:r>
            <a:r>
              <a:rPr lang="en-US" sz="2500" smtClean="0">
                <a:latin typeface="Calibri" charset="0"/>
              </a:rPr>
              <a:t>. </a:t>
            </a:r>
          </a:p>
          <a:p>
            <a:pPr eaLnBrk="1" hangingPunct="1">
              <a:buFont typeface="Arial" charset="0"/>
              <a:buNone/>
              <a:defRPr/>
            </a:pPr>
            <a:endParaRPr lang="en-US" sz="2500" smtClean="0">
              <a:latin typeface="Calibri" charset="0"/>
            </a:endParaRPr>
          </a:p>
          <a:p>
            <a:pPr eaLnBrk="1" hangingPunct="1">
              <a:buFont typeface="Arial" charset="0"/>
              <a:buChar char="•"/>
              <a:defRPr/>
            </a:pPr>
            <a:r>
              <a:rPr lang="en-US" sz="2500" smtClean="0">
                <a:latin typeface="Calibri" charset="0"/>
              </a:rPr>
              <a:t>Click on the button that says </a:t>
            </a:r>
            <a:r>
              <a:rPr lang="en-US" sz="2500" b="1" smtClean="0">
                <a:solidFill>
                  <a:srgbClr val="FF0000"/>
                </a:solidFill>
                <a:latin typeface="Calibri" charset="0"/>
              </a:rPr>
              <a:t>drop dummy at camera</a:t>
            </a:r>
            <a:r>
              <a:rPr lang="en-US" sz="2500" smtClean="0">
                <a:latin typeface="Calibri" charset="0"/>
              </a:rPr>
              <a:t>. It will seem like nothing happens, but don’t worry, and only click the button </a:t>
            </a:r>
            <a:r>
              <a:rPr lang="en-US" sz="2500" u="sng" smtClean="0">
                <a:latin typeface="Calibri" charset="0"/>
              </a:rPr>
              <a:t>one time</a:t>
            </a:r>
            <a:r>
              <a:rPr lang="en-US" sz="2500" smtClean="0">
                <a:latin typeface="Calibri" charset="0"/>
              </a:rPr>
              <a:t>. </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90600"/>
            <a:ext cx="3352800" cy="5291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00" name="Rectangle 4"/>
          <p:cNvSpPr>
            <a:spLocks noChangeArrowheads="1"/>
          </p:cNvSpPr>
          <p:nvPr/>
        </p:nvSpPr>
        <p:spPr bwMode="auto">
          <a:xfrm>
            <a:off x="4572000" y="3429000"/>
            <a:ext cx="2514600" cy="533400"/>
          </a:xfrm>
          <a:prstGeom prst="rect">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29701" name="AutoShape 5"/>
          <p:cNvCxnSpPr>
            <a:cxnSpLocks noChangeShapeType="1"/>
          </p:cNvCxnSpPr>
          <p:nvPr/>
        </p:nvCxnSpPr>
        <p:spPr bwMode="auto">
          <a:xfrm flipH="1" flipV="1">
            <a:off x="7237413" y="3656013"/>
            <a:ext cx="1295400" cy="1587"/>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362200" y="228600"/>
            <a:ext cx="4572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The Dummy Camera</a:t>
            </a:r>
          </a:p>
        </p:txBody>
      </p:sp>
      <p:sp>
        <p:nvSpPr>
          <p:cNvPr id="30723" name="Text Box 3"/>
          <p:cNvSpPr txBox="1">
            <a:spLocks noChangeArrowheads="1"/>
          </p:cNvSpPr>
          <p:nvPr/>
        </p:nvSpPr>
        <p:spPr bwMode="auto">
          <a:xfrm>
            <a:off x="430213" y="1447800"/>
            <a:ext cx="4038600" cy="580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Once you have clicked this button, a folder will appear on your object tree labeled </a:t>
            </a:r>
            <a:r>
              <a:rPr lang="en-US" sz="2500" b="1" smtClean="0">
                <a:solidFill>
                  <a:srgbClr val="FF0000"/>
                </a:solidFill>
                <a:latin typeface="Calibri" charset="0"/>
                <a:cs typeface="Arial" charset="0"/>
              </a:rPr>
              <a:t>Dummy Objects</a:t>
            </a:r>
            <a:r>
              <a:rPr lang="en-US" sz="2500" smtClean="0">
                <a:latin typeface="Calibri" charset="0"/>
                <a:cs typeface="Arial" charset="0"/>
              </a:rPr>
              <a:t>. </a:t>
            </a:r>
          </a:p>
          <a:p>
            <a:pPr eaLnBrk="1" hangingPunct="1">
              <a:buFont typeface="Arial" charset="0"/>
              <a:buChar char="•"/>
              <a:defRPr/>
            </a:pPr>
            <a:r>
              <a:rPr lang="en-US" sz="2500" smtClean="0">
                <a:latin typeface="Calibri" charset="0"/>
                <a:cs typeface="Arial" charset="0"/>
              </a:rPr>
              <a:t>If you click on the </a:t>
            </a:r>
            <a:r>
              <a:rPr lang="en-US" sz="2500" b="1" smtClean="0">
                <a:solidFill>
                  <a:srgbClr val="FF0000"/>
                </a:solidFill>
                <a:latin typeface="Calibri" charset="0"/>
                <a:cs typeface="Arial" charset="0"/>
              </a:rPr>
              <a:t>plus sign </a:t>
            </a:r>
            <a:r>
              <a:rPr lang="en-US" sz="2500" smtClean="0">
                <a:latin typeface="Calibri" charset="0"/>
                <a:cs typeface="Arial" charset="0"/>
              </a:rPr>
              <a:t>next to the </a:t>
            </a:r>
            <a:r>
              <a:rPr lang="en-US" sz="2500" b="1" smtClean="0">
                <a:solidFill>
                  <a:srgbClr val="FF0000"/>
                </a:solidFill>
                <a:latin typeface="Calibri" charset="0"/>
                <a:cs typeface="Arial" charset="0"/>
              </a:rPr>
              <a:t>Dummy Objects </a:t>
            </a:r>
            <a:r>
              <a:rPr lang="en-US" sz="2500" smtClean="0">
                <a:latin typeface="Calibri" charset="0"/>
                <a:cs typeface="Arial" charset="0"/>
              </a:rPr>
              <a:t>folder, a list of your dummy camera positions will appear. </a:t>
            </a:r>
          </a:p>
          <a:p>
            <a:pPr eaLnBrk="1" hangingPunct="1">
              <a:buFont typeface="Arial" charset="0"/>
              <a:buChar char="•"/>
              <a:defRPr/>
            </a:pPr>
            <a:r>
              <a:rPr lang="en-US" sz="2500" smtClean="0">
                <a:latin typeface="Calibri" charset="0"/>
                <a:cs typeface="Arial" charset="0"/>
              </a:rPr>
              <a:t>Right now, there is only one position, called </a:t>
            </a:r>
            <a:r>
              <a:rPr lang="en-US" sz="2500" b="1" smtClean="0">
                <a:solidFill>
                  <a:srgbClr val="FF0000"/>
                </a:solidFill>
                <a:latin typeface="Calibri" charset="0"/>
                <a:cs typeface="Arial" charset="0"/>
              </a:rPr>
              <a:t>dummy</a:t>
            </a:r>
            <a:r>
              <a:rPr lang="en-US" sz="2500" smtClean="0">
                <a:latin typeface="Calibri" charset="0"/>
                <a:cs typeface="Arial" charset="0"/>
              </a:rPr>
              <a:t>.</a:t>
            </a:r>
          </a:p>
        </p:txBody>
      </p:sp>
      <p:pic>
        <p:nvPicPr>
          <p:cNvPr id="583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1825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4" name="AutoShape 4"/>
          <p:cNvCxnSpPr>
            <a:cxnSpLocks noChangeShapeType="1"/>
          </p:cNvCxnSpPr>
          <p:nvPr/>
        </p:nvCxnSpPr>
        <p:spPr bwMode="auto">
          <a:xfrm>
            <a:off x="4800600" y="2819400"/>
            <a:ext cx="779463" cy="317500"/>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pic>
        <p:nvPicPr>
          <p:cNvPr id="58373" name="Picture 2"/>
          <p:cNvPicPr>
            <a:picLocks noChangeAspect="1"/>
          </p:cNvPicPr>
          <p:nvPr/>
        </p:nvPicPr>
        <p:blipFill>
          <a:blip r:embed="rId4">
            <a:extLst>
              <a:ext uri="{28A0092B-C50C-407E-A947-70E740481C1C}">
                <a14:useLocalDpi xmlns:a14="http://schemas.microsoft.com/office/drawing/2010/main" val="0"/>
              </a:ext>
            </a:extLst>
          </a:blip>
          <a:srcRect l="-2" t="2011" r="1968"/>
          <a:stretch>
            <a:fillRect/>
          </a:stretch>
        </p:blipFill>
        <p:spPr bwMode="auto">
          <a:xfrm>
            <a:off x="5410200" y="3486150"/>
            <a:ext cx="22383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5" name="AutoShape 5"/>
          <p:cNvCxnSpPr>
            <a:cxnSpLocks noChangeShapeType="1"/>
          </p:cNvCxnSpPr>
          <p:nvPr/>
        </p:nvCxnSpPr>
        <p:spPr bwMode="auto">
          <a:xfrm>
            <a:off x="5029200" y="5791200"/>
            <a:ext cx="763588" cy="261938"/>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362200" y="228600"/>
            <a:ext cx="4572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The Dummy Camera</a:t>
            </a:r>
          </a:p>
        </p:txBody>
      </p:sp>
      <p:sp>
        <p:nvSpPr>
          <p:cNvPr id="31746" name="Text Box 2"/>
          <p:cNvSpPr txBox="1">
            <a:spLocks noChangeArrowheads="1"/>
          </p:cNvSpPr>
          <p:nvPr/>
        </p:nvSpPr>
        <p:spPr bwMode="auto">
          <a:xfrm>
            <a:off x="0" y="919163"/>
            <a:ext cx="48006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Whenever you add a dummy camera position, you should rename it so that you know which position it is. </a:t>
            </a:r>
          </a:p>
          <a:p>
            <a:pPr eaLnBrk="1" hangingPunct="1">
              <a:buFont typeface="Arial" charset="0"/>
              <a:buChar char="•"/>
              <a:defRPr/>
            </a:pPr>
            <a:r>
              <a:rPr lang="en-US" sz="2500" smtClean="0">
                <a:latin typeface="Calibri" charset="0"/>
                <a:cs typeface="Arial" charset="0"/>
              </a:rPr>
              <a:t>Right click on </a:t>
            </a:r>
            <a:r>
              <a:rPr lang="en-US" sz="2500" b="1" smtClean="0">
                <a:solidFill>
                  <a:srgbClr val="FF0000"/>
                </a:solidFill>
                <a:latin typeface="Calibri" charset="0"/>
                <a:cs typeface="Arial" charset="0"/>
              </a:rPr>
              <a:t>dummy</a:t>
            </a:r>
            <a:r>
              <a:rPr lang="en-US" sz="2500" smtClean="0">
                <a:latin typeface="Calibri" charset="0"/>
                <a:cs typeface="Arial" charset="0"/>
              </a:rPr>
              <a:t> in the object tree, and then choose </a:t>
            </a:r>
            <a:r>
              <a:rPr lang="en-US" sz="2500" b="1" smtClean="0">
                <a:solidFill>
                  <a:srgbClr val="FF0000"/>
                </a:solidFill>
                <a:latin typeface="Calibri" charset="0"/>
                <a:cs typeface="Arial" charset="0"/>
              </a:rPr>
              <a:t>rename</a:t>
            </a:r>
            <a:r>
              <a:rPr lang="en-US" sz="2500" smtClean="0">
                <a:latin typeface="Calibri" charset="0"/>
                <a:cs typeface="Arial" charset="0"/>
              </a:rPr>
              <a:t>. Type in </a:t>
            </a:r>
            <a:r>
              <a:rPr lang="en-US" sz="2500" b="1" smtClean="0">
                <a:solidFill>
                  <a:srgbClr val="FF0000"/>
                </a:solidFill>
                <a:latin typeface="Calibri" charset="0"/>
                <a:cs typeface="Arial" charset="0"/>
              </a:rPr>
              <a:t>STARTview</a:t>
            </a:r>
            <a:r>
              <a:rPr lang="en-US" sz="2500" smtClean="0">
                <a:latin typeface="Calibri" charset="0"/>
                <a:cs typeface="Arial" charset="0"/>
              </a:rPr>
              <a:t>.</a:t>
            </a:r>
          </a:p>
          <a:p>
            <a:pPr eaLnBrk="1" hangingPunct="1">
              <a:buFont typeface="Arial" charset="0"/>
              <a:buChar char="•"/>
              <a:defRPr/>
            </a:pPr>
            <a:r>
              <a:rPr lang="en-US" sz="2500" smtClean="0">
                <a:latin typeface="Calibri" charset="0"/>
                <a:cs typeface="Arial" charset="0"/>
              </a:rPr>
              <a:t>Similarly, change the folder name </a:t>
            </a:r>
            <a:r>
              <a:rPr lang="en-US" sz="2500" b="1" smtClean="0">
                <a:solidFill>
                  <a:srgbClr val="FF0000"/>
                </a:solidFill>
                <a:latin typeface="Calibri" charset="0"/>
                <a:cs typeface="Arial" charset="0"/>
              </a:rPr>
              <a:t>Dummy Objects</a:t>
            </a:r>
            <a:r>
              <a:rPr lang="en-US" sz="2500" smtClean="0">
                <a:latin typeface="Calibri" charset="0"/>
                <a:cs typeface="Arial" charset="0"/>
              </a:rPr>
              <a:t> to </a:t>
            </a:r>
            <a:r>
              <a:rPr lang="en-US" sz="2500" b="1" smtClean="0">
                <a:solidFill>
                  <a:srgbClr val="FF0000"/>
                </a:solidFill>
                <a:latin typeface="Calibri" charset="0"/>
                <a:cs typeface="Arial" charset="0"/>
              </a:rPr>
              <a:t>CameraViews </a:t>
            </a:r>
          </a:p>
          <a:p>
            <a:pPr eaLnBrk="1" hangingPunct="1">
              <a:buFont typeface="Arial" charset="0"/>
              <a:buChar char="•"/>
              <a:defRPr/>
            </a:pPr>
            <a:r>
              <a:rPr lang="en-US" sz="2500" smtClean="0">
                <a:latin typeface="Calibri" charset="0"/>
                <a:cs typeface="Arial" charset="0"/>
              </a:rPr>
              <a:t>You should add a dummy at your starting camera position is whenever you start a new Alice world. </a:t>
            </a: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4938713"/>
            <a:ext cx="3287713" cy="1125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04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66800"/>
            <a:ext cx="36163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0" name="AutoShape 6"/>
          <p:cNvCxnSpPr>
            <a:cxnSpLocks noChangeShapeType="1"/>
          </p:cNvCxnSpPr>
          <p:nvPr/>
        </p:nvCxnSpPr>
        <p:spPr bwMode="auto">
          <a:xfrm>
            <a:off x="4233863" y="3886200"/>
            <a:ext cx="1557337" cy="1295400"/>
          </a:xfrm>
          <a:prstGeom prst="curvedConnector3">
            <a:avLst>
              <a:gd name="adj1" fmla="val 50000"/>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31748" name="Oval 4"/>
          <p:cNvSpPr>
            <a:spLocks noChangeArrowheads="1"/>
          </p:cNvSpPr>
          <p:nvPr/>
        </p:nvSpPr>
        <p:spPr bwMode="auto">
          <a:xfrm>
            <a:off x="5867400" y="3733800"/>
            <a:ext cx="838200" cy="304800"/>
          </a:xfrm>
          <a:prstGeom prst="ellipse">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57388"/>
            <a:ext cx="2286000" cy="4900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2" name="AutoShape 2"/>
          <p:cNvSpPr>
            <a:spLocks noChangeArrowheads="1"/>
          </p:cNvSpPr>
          <p:nvPr/>
        </p:nvSpPr>
        <p:spPr bwMode="auto">
          <a:xfrm>
            <a:off x="3810000" y="228600"/>
            <a:ext cx="4267200" cy="2514600"/>
          </a:xfrm>
          <a:prstGeom prst="wedgeEllipseCallout">
            <a:avLst>
              <a:gd name="adj1" fmla="val -56778"/>
              <a:gd name="adj2" fmla="val 49856"/>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23" name="Text Box 3"/>
          <p:cNvSpPr txBox="1">
            <a:spLocks noChangeArrowheads="1"/>
          </p:cNvSpPr>
          <p:nvPr/>
        </p:nvSpPr>
        <p:spPr bwMode="auto">
          <a:xfrm>
            <a:off x="4038600" y="457200"/>
            <a:ext cx="4343400" cy="310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1800" dirty="0" smtClean="0">
                <a:latin typeface="Calibri" charset="0"/>
              </a:rPr>
              <a:t>            </a:t>
            </a:r>
            <a:r>
              <a:rPr lang="en-US" sz="2200" dirty="0" smtClean="0">
                <a:latin typeface="Calibri" charset="0"/>
              </a:rPr>
              <a:t>Hello! I’m Alice, and I’m</a:t>
            </a:r>
          </a:p>
          <a:p>
            <a:pPr eaLnBrk="1" hangingPunct="1">
              <a:buClrTx/>
              <a:buFontTx/>
              <a:buNone/>
              <a:defRPr/>
            </a:pPr>
            <a:r>
              <a:rPr lang="en-US" sz="2200" dirty="0" smtClean="0">
                <a:latin typeface="Calibri" charset="0"/>
              </a:rPr>
              <a:t>  going to teach you how to use  </a:t>
            </a:r>
          </a:p>
          <a:p>
            <a:pPr eaLnBrk="1" hangingPunct="1">
              <a:buClrTx/>
              <a:buFontTx/>
              <a:buNone/>
              <a:defRPr/>
            </a:pPr>
            <a:r>
              <a:rPr lang="en-US" sz="2200" dirty="0" smtClean="0">
                <a:latin typeface="Calibri" charset="0"/>
              </a:rPr>
              <a:t> the Alice program. With Alice, you      can make your own animations,</a:t>
            </a:r>
          </a:p>
          <a:p>
            <a:pPr eaLnBrk="1" hangingPunct="1">
              <a:buClrTx/>
              <a:buFontTx/>
              <a:buNone/>
              <a:defRPr/>
            </a:pPr>
            <a:r>
              <a:rPr lang="en-US" sz="2200" dirty="0" smtClean="0">
                <a:latin typeface="Calibri" charset="0"/>
              </a:rPr>
              <a:t>      using tons of different </a:t>
            </a:r>
          </a:p>
          <a:p>
            <a:pPr eaLnBrk="1" hangingPunct="1">
              <a:buClrTx/>
              <a:buFontTx/>
              <a:buNone/>
              <a:defRPr/>
            </a:pPr>
            <a:r>
              <a:rPr lang="en-US" sz="2200" dirty="0" smtClean="0">
                <a:latin typeface="Calibri" charset="0"/>
              </a:rPr>
              <a:t>	      characters.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2362200" y="228600"/>
            <a:ext cx="4572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Moving the Camera</a:t>
            </a:r>
          </a:p>
        </p:txBody>
      </p:sp>
      <p:sp>
        <p:nvSpPr>
          <p:cNvPr id="32770" name="Text Box 2"/>
          <p:cNvSpPr txBox="1">
            <a:spLocks noChangeArrowheads="1"/>
          </p:cNvSpPr>
          <p:nvPr/>
        </p:nvSpPr>
        <p:spPr bwMode="auto">
          <a:xfrm>
            <a:off x="571500" y="4572000"/>
            <a:ext cx="8153400"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cs typeface="Arial" charset="0"/>
              </a:rPr>
              <a:t>Now that we have a dummy camera set up, we can move the camera freely without losing our place.</a:t>
            </a:r>
          </a:p>
          <a:p>
            <a:pPr>
              <a:buFont typeface="Arial" charset="0"/>
              <a:buChar char="•"/>
              <a:defRPr/>
            </a:pPr>
            <a:r>
              <a:rPr lang="en-US" sz="2500" smtClean="0">
                <a:latin typeface="Calibri" charset="0"/>
                <a:cs typeface="Arial" charset="0"/>
              </a:rPr>
              <a:t>There are three sets of arrows beneath the scene that </a:t>
            </a:r>
            <a:r>
              <a:rPr lang="en-US" sz="2500" b="1" smtClean="0">
                <a:solidFill>
                  <a:srgbClr val="FF0000"/>
                </a:solidFill>
                <a:latin typeface="Calibri" charset="0"/>
                <a:cs typeface="Arial" charset="0"/>
              </a:rPr>
              <a:t>move the camera.</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89013"/>
            <a:ext cx="3895725" cy="343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2772" name="Oval 4"/>
          <p:cNvSpPr>
            <a:spLocks noChangeArrowheads="1"/>
          </p:cNvSpPr>
          <p:nvPr/>
        </p:nvSpPr>
        <p:spPr bwMode="auto">
          <a:xfrm>
            <a:off x="3124200" y="3790950"/>
            <a:ext cx="2209800" cy="781050"/>
          </a:xfrm>
          <a:prstGeom prst="ellipse">
            <a:avLst/>
          </a:prstGeom>
          <a:noFill/>
          <a:ln w="38160" cap="sq">
            <a:solidFill>
              <a:srgbClr val="00B05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2362200" y="228600"/>
            <a:ext cx="4572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Moving the Camera</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1111250"/>
            <a:ext cx="3743325" cy="3297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795" name="Text Box 3"/>
          <p:cNvSpPr txBox="1">
            <a:spLocks noChangeArrowheads="1"/>
          </p:cNvSpPr>
          <p:nvPr/>
        </p:nvSpPr>
        <p:spPr bwMode="auto">
          <a:xfrm>
            <a:off x="762000" y="4572000"/>
            <a:ext cx="2133600"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2500" smtClean="0">
                <a:solidFill>
                  <a:srgbClr val="FF0000"/>
                </a:solidFill>
                <a:latin typeface="Calibri" charset="0"/>
                <a:cs typeface="Arial" charset="0"/>
              </a:rPr>
              <a:t>The first set </a:t>
            </a:r>
            <a:r>
              <a:rPr lang="en-US" sz="2500" i="1" smtClean="0">
                <a:solidFill>
                  <a:srgbClr val="FF0000"/>
                </a:solidFill>
                <a:latin typeface="Calibri" charset="0"/>
                <a:cs typeface="Arial" charset="0"/>
              </a:rPr>
              <a:t>moves</a:t>
            </a:r>
            <a:r>
              <a:rPr lang="en-US" sz="2500" smtClean="0">
                <a:solidFill>
                  <a:srgbClr val="FF0000"/>
                </a:solidFill>
                <a:latin typeface="Calibri" charset="0"/>
                <a:cs typeface="Arial" charset="0"/>
              </a:rPr>
              <a:t> the camera up, down, left, and right.</a:t>
            </a:r>
          </a:p>
        </p:txBody>
      </p:sp>
      <p:sp>
        <p:nvSpPr>
          <p:cNvPr id="33796" name="Text Box 4"/>
          <p:cNvSpPr txBox="1">
            <a:spLocks noChangeArrowheads="1"/>
          </p:cNvSpPr>
          <p:nvPr/>
        </p:nvSpPr>
        <p:spPr bwMode="auto">
          <a:xfrm>
            <a:off x="3352800" y="4572000"/>
            <a:ext cx="2590800" cy="201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2500" dirty="0" smtClean="0">
                <a:solidFill>
                  <a:srgbClr val="00B050"/>
                </a:solidFill>
                <a:latin typeface="Calibri" charset="0"/>
                <a:cs typeface="Arial" charset="0"/>
              </a:rPr>
              <a:t>The second set moves it forward and backward and </a:t>
            </a:r>
            <a:r>
              <a:rPr lang="en-US" sz="2500" i="1" dirty="0" smtClean="0">
                <a:solidFill>
                  <a:srgbClr val="00B050"/>
                </a:solidFill>
                <a:latin typeface="Calibri" charset="0"/>
                <a:cs typeface="Arial" charset="0"/>
              </a:rPr>
              <a:t>turns </a:t>
            </a:r>
            <a:r>
              <a:rPr lang="en-US" sz="2500" dirty="0" smtClean="0">
                <a:solidFill>
                  <a:srgbClr val="00B050"/>
                </a:solidFill>
                <a:latin typeface="Calibri" charset="0"/>
                <a:cs typeface="Arial" charset="0"/>
              </a:rPr>
              <a:t>it from left to right.</a:t>
            </a:r>
          </a:p>
        </p:txBody>
      </p:sp>
      <p:sp>
        <p:nvSpPr>
          <p:cNvPr id="33797" name="Text Box 5"/>
          <p:cNvSpPr txBox="1">
            <a:spLocks noChangeArrowheads="1"/>
          </p:cNvSpPr>
          <p:nvPr/>
        </p:nvSpPr>
        <p:spPr bwMode="auto">
          <a:xfrm>
            <a:off x="6400800" y="4572000"/>
            <a:ext cx="1981200"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2500" smtClean="0">
                <a:solidFill>
                  <a:srgbClr val="7030A0"/>
                </a:solidFill>
                <a:latin typeface="Calibri" charset="0"/>
                <a:cs typeface="Arial" charset="0"/>
              </a:rPr>
              <a:t>The last set </a:t>
            </a:r>
            <a:r>
              <a:rPr lang="en-US" sz="2500" i="1" smtClean="0">
                <a:solidFill>
                  <a:srgbClr val="7030A0"/>
                </a:solidFill>
                <a:latin typeface="Calibri" charset="0"/>
                <a:cs typeface="Arial" charset="0"/>
              </a:rPr>
              <a:t>rotates</a:t>
            </a:r>
            <a:r>
              <a:rPr lang="en-US" sz="2500" smtClean="0">
                <a:solidFill>
                  <a:srgbClr val="7030A0"/>
                </a:solidFill>
                <a:latin typeface="Calibri" charset="0"/>
                <a:cs typeface="Arial" charset="0"/>
              </a:rPr>
              <a:t> the camera up and down. </a:t>
            </a:r>
          </a:p>
        </p:txBody>
      </p:sp>
      <p:sp>
        <p:nvSpPr>
          <p:cNvPr id="33798" name="Oval 6"/>
          <p:cNvSpPr>
            <a:spLocks noChangeArrowheads="1"/>
          </p:cNvSpPr>
          <p:nvPr/>
        </p:nvSpPr>
        <p:spPr bwMode="auto">
          <a:xfrm>
            <a:off x="3490913" y="3944938"/>
            <a:ext cx="533400" cy="438150"/>
          </a:xfrm>
          <a:prstGeom prst="ellipse">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799" name="Oval 7"/>
          <p:cNvSpPr>
            <a:spLocks noChangeArrowheads="1"/>
          </p:cNvSpPr>
          <p:nvPr/>
        </p:nvSpPr>
        <p:spPr bwMode="auto">
          <a:xfrm>
            <a:off x="4003675" y="3944938"/>
            <a:ext cx="804863" cy="438150"/>
          </a:xfrm>
          <a:prstGeom prst="ellipse">
            <a:avLst/>
          </a:prstGeom>
          <a:noFill/>
          <a:ln w="25560" cap="sq">
            <a:solidFill>
              <a:srgbClr val="00B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800" name="Oval 8"/>
          <p:cNvSpPr>
            <a:spLocks noChangeArrowheads="1"/>
          </p:cNvSpPr>
          <p:nvPr/>
        </p:nvSpPr>
        <p:spPr bwMode="auto">
          <a:xfrm>
            <a:off x="4818063" y="3919538"/>
            <a:ext cx="396875" cy="488950"/>
          </a:xfrm>
          <a:prstGeom prst="ellipse">
            <a:avLst/>
          </a:prstGeom>
          <a:noFill/>
          <a:ln w="25560" cap="sq">
            <a:solidFill>
              <a:srgbClr val="703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2362200" y="228600"/>
            <a:ext cx="4572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Moving the Camera</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1295400"/>
            <a:ext cx="3260725"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4819" name="Text Box 3"/>
          <p:cNvSpPr txBox="1">
            <a:spLocks noChangeArrowheads="1"/>
          </p:cNvSpPr>
          <p:nvPr/>
        </p:nvSpPr>
        <p:spPr bwMode="auto">
          <a:xfrm>
            <a:off x="762000" y="4549775"/>
            <a:ext cx="7924800" cy="201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cs typeface="Arial" charset="0"/>
              </a:rPr>
              <a:t>Click and hold the </a:t>
            </a:r>
            <a:r>
              <a:rPr lang="en-US" sz="2500" b="1" dirty="0" smtClean="0">
                <a:solidFill>
                  <a:srgbClr val="FF0000"/>
                </a:solidFill>
                <a:latin typeface="Calibri" charset="0"/>
                <a:cs typeface="Arial" charset="0"/>
              </a:rPr>
              <a:t>left arrow in the second group</a:t>
            </a:r>
            <a:r>
              <a:rPr lang="en-US" sz="2500" dirty="0" smtClean="0">
                <a:solidFill>
                  <a:srgbClr val="FF0000"/>
                </a:solidFill>
                <a:latin typeface="Calibri" charset="0"/>
                <a:cs typeface="Arial" charset="0"/>
              </a:rPr>
              <a:t> </a:t>
            </a:r>
            <a:r>
              <a:rPr lang="en-US" sz="2500" dirty="0" smtClean="0">
                <a:latin typeface="Calibri" charset="0"/>
                <a:cs typeface="Arial" charset="0"/>
              </a:rPr>
              <a:t>to turn the camera left until the island is out of the picture</a:t>
            </a:r>
          </a:p>
          <a:p>
            <a:pPr>
              <a:buFont typeface="Arial" charset="0"/>
              <a:buChar char="•"/>
              <a:defRPr/>
            </a:pPr>
            <a:r>
              <a:rPr lang="en-US" sz="2500" dirty="0" smtClean="0">
                <a:latin typeface="Calibri" charset="0"/>
                <a:cs typeface="Arial" charset="0"/>
              </a:rPr>
              <a:t>Dragging your mouse farther from the arrows moves the camera faster</a:t>
            </a:r>
          </a:p>
          <a:p>
            <a:pPr>
              <a:buFont typeface="Arial" charset="0"/>
              <a:buChar char="•"/>
              <a:defRPr/>
            </a:pPr>
            <a:r>
              <a:rPr lang="en-US" sz="2500" dirty="0" smtClean="0">
                <a:latin typeface="Calibri" charset="0"/>
                <a:cs typeface="Arial" charset="0"/>
              </a:rPr>
              <a:t>Be sure not to move the camera too far up or down</a:t>
            </a:r>
          </a:p>
        </p:txBody>
      </p:sp>
      <p:sp>
        <p:nvSpPr>
          <p:cNvPr id="34820" name="Oval 4"/>
          <p:cNvSpPr>
            <a:spLocks noChangeArrowheads="1"/>
          </p:cNvSpPr>
          <p:nvPr/>
        </p:nvSpPr>
        <p:spPr bwMode="auto">
          <a:xfrm>
            <a:off x="4114800" y="3810000"/>
            <a:ext cx="304800" cy="3048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538663" cy="4275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2" name="Text Box 2"/>
          <p:cNvSpPr txBox="1">
            <a:spLocks noChangeArrowheads="1"/>
          </p:cNvSpPr>
          <p:nvPr/>
        </p:nvSpPr>
        <p:spPr bwMode="auto">
          <a:xfrm>
            <a:off x="2590800" y="228600"/>
            <a:ext cx="44958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The plot thickens…</a:t>
            </a:r>
          </a:p>
        </p:txBody>
      </p:sp>
      <p:sp>
        <p:nvSpPr>
          <p:cNvPr id="35843" name="Text Box 3"/>
          <p:cNvSpPr txBox="1">
            <a:spLocks noChangeArrowheads="1"/>
          </p:cNvSpPr>
          <p:nvPr/>
        </p:nvSpPr>
        <p:spPr bwMode="auto">
          <a:xfrm>
            <a:off x="457200" y="2152650"/>
            <a:ext cx="3203575" cy="390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Click </a:t>
            </a:r>
            <a:r>
              <a:rPr lang="en-US" sz="2500" b="1" smtClean="0">
                <a:solidFill>
                  <a:srgbClr val="FF0000"/>
                </a:solidFill>
                <a:latin typeface="Calibri" charset="0"/>
              </a:rPr>
              <a:t>Add Objects</a:t>
            </a:r>
            <a:r>
              <a:rPr lang="en-US" sz="2500" smtClean="0">
                <a:latin typeface="Calibri" charset="0"/>
              </a:rPr>
              <a:t>, and navigate to the </a:t>
            </a:r>
            <a:r>
              <a:rPr lang="en-US" sz="2500" b="1" smtClean="0">
                <a:solidFill>
                  <a:srgbClr val="FF0000"/>
                </a:solidFill>
                <a:latin typeface="Calibri" charset="0"/>
              </a:rPr>
              <a:t>“Ocean” </a:t>
            </a:r>
            <a:r>
              <a:rPr lang="en-US" sz="2500" smtClean="0">
                <a:latin typeface="Calibri" charset="0"/>
              </a:rPr>
              <a:t>gallery</a:t>
            </a:r>
          </a:p>
          <a:p>
            <a:pPr>
              <a:buFont typeface="Arial" charset="0"/>
              <a:buChar char="•"/>
              <a:defRPr/>
            </a:pPr>
            <a:r>
              <a:rPr lang="en-US" sz="2500" smtClean="0">
                <a:latin typeface="Calibri" charset="0"/>
              </a:rPr>
              <a:t>Click and </a:t>
            </a:r>
            <a:r>
              <a:rPr lang="en-US" sz="2500" b="1" smtClean="0">
                <a:solidFill>
                  <a:srgbClr val="FF0000"/>
                </a:solidFill>
                <a:latin typeface="Calibri" charset="0"/>
              </a:rPr>
              <a:t>drag a shark</a:t>
            </a:r>
            <a:r>
              <a:rPr lang="en-US" sz="2500" smtClean="0">
                <a:solidFill>
                  <a:srgbClr val="FF0000"/>
                </a:solidFill>
                <a:latin typeface="Calibri" charset="0"/>
              </a:rPr>
              <a:t> </a:t>
            </a:r>
            <a:r>
              <a:rPr lang="en-US" sz="2500" smtClean="0">
                <a:latin typeface="Calibri" charset="0"/>
              </a:rPr>
              <a:t>up to the window to add it to this part of the world</a:t>
            </a:r>
          </a:p>
        </p:txBody>
      </p:sp>
      <p:cxnSp>
        <p:nvCxnSpPr>
          <p:cNvPr id="35844" name="AutoShape 4"/>
          <p:cNvCxnSpPr>
            <a:cxnSpLocks noChangeShapeType="1"/>
          </p:cNvCxnSpPr>
          <p:nvPr/>
        </p:nvCxnSpPr>
        <p:spPr bwMode="auto">
          <a:xfrm flipH="1" flipV="1">
            <a:off x="5943600" y="3351213"/>
            <a:ext cx="2057400" cy="17526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2590800" y="228600"/>
            <a:ext cx="44958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The plot thickens…</a:t>
            </a:r>
          </a:p>
        </p:txBody>
      </p:sp>
      <p:sp>
        <p:nvSpPr>
          <p:cNvPr id="36866" name="Text Box 2"/>
          <p:cNvSpPr txBox="1">
            <a:spLocks noChangeArrowheads="1"/>
          </p:cNvSpPr>
          <p:nvPr/>
        </p:nvSpPr>
        <p:spPr bwMode="auto">
          <a:xfrm>
            <a:off x="381000" y="1371600"/>
            <a:ext cx="464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Move the shark using the positional buttons so that it’s half in the water and roughly facing the island</a:t>
            </a:r>
          </a:p>
          <a:p>
            <a:pPr>
              <a:buFont typeface="Arial" charset="0"/>
              <a:buChar char="•"/>
              <a:defRPr/>
            </a:pPr>
            <a:r>
              <a:rPr lang="en-US" sz="2500" smtClean="0">
                <a:latin typeface="Calibri" charset="0"/>
              </a:rPr>
              <a:t>Click </a:t>
            </a:r>
            <a:r>
              <a:rPr lang="en-US" sz="2500" b="1" smtClean="0">
                <a:solidFill>
                  <a:srgbClr val="FF0000"/>
                </a:solidFill>
                <a:latin typeface="Calibri" charset="0"/>
              </a:rPr>
              <a:t>more controls</a:t>
            </a:r>
            <a:r>
              <a:rPr lang="en-US" sz="2500" smtClean="0">
                <a:latin typeface="Calibri" charset="0"/>
              </a:rPr>
              <a:t>, then </a:t>
            </a:r>
            <a:r>
              <a:rPr lang="en-US" sz="2500" b="1" smtClean="0">
                <a:solidFill>
                  <a:srgbClr val="FF0000"/>
                </a:solidFill>
                <a:latin typeface="Calibri" charset="0"/>
              </a:rPr>
              <a:t>drop dummy at camera </a:t>
            </a:r>
            <a:r>
              <a:rPr lang="en-US" sz="2500" smtClean="0">
                <a:latin typeface="Calibri" charset="0"/>
              </a:rPr>
              <a:t>so that we have this view saved</a:t>
            </a:r>
          </a:p>
          <a:p>
            <a:pPr>
              <a:buClr>
                <a:srgbClr val="FF0000"/>
              </a:buClr>
              <a:buFont typeface="Arial" charset="0"/>
              <a:buChar char="•"/>
              <a:defRPr/>
            </a:pPr>
            <a:r>
              <a:rPr lang="en-US" sz="2500" b="1" smtClean="0">
                <a:solidFill>
                  <a:srgbClr val="FF0000"/>
                </a:solidFill>
                <a:latin typeface="Calibri" charset="0"/>
              </a:rPr>
              <a:t>Rename</a:t>
            </a:r>
            <a:r>
              <a:rPr lang="en-US" sz="2500" smtClean="0">
                <a:latin typeface="Calibri" charset="0"/>
              </a:rPr>
              <a:t> this dummy camera </a:t>
            </a:r>
            <a:r>
              <a:rPr lang="en-US" sz="2500" b="1" smtClean="0">
                <a:solidFill>
                  <a:srgbClr val="FF0000"/>
                </a:solidFill>
                <a:latin typeface="Calibri" charset="0"/>
              </a:rPr>
              <a:t>“SHARKview” </a:t>
            </a:r>
            <a:r>
              <a:rPr lang="en-US" sz="2500" smtClean="0">
                <a:latin typeface="Calibri" charset="0"/>
              </a:rPr>
              <a:t>in the object tree</a:t>
            </a:r>
          </a:p>
          <a:p>
            <a:pPr marL="342900">
              <a:buClrTx/>
              <a:buFontTx/>
              <a:buNone/>
              <a:defRPr/>
            </a:pPr>
            <a:endParaRPr lang="en-US" sz="2500" smtClean="0">
              <a:latin typeface="Calibri" charset="0"/>
            </a:endParaRP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124200" cy="4930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36868" name="AutoShape 4"/>
          <p:cNvCxnSpPr>
            <a:cxnSpLocks noChangeShapeType="1"/>
          </p:cNvCxnSpPr>
          <p:nvPr/>
        </p:nvCxnSpPr>
        <p:spPr bwMode="auto">
          <a:xfrm>
            <a:off x="5029200" y="2057400"/>
            <a:ext cx="685800" cy="762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cxnSp>
        <p:nvCxnSpPr>
          <p:cNvPr id="36869" name="AutoShape 5"/>
          <p:cNvCxnSpPr>
            <a:cxnSpLocks noChangeShapeType="1"/>
          </p:cNvCxnSpPr>
          <p:nvPr/>
        </p:nvCxnSpPr>
        <p:spPr bwMode="auto">
          <a:xfrm>
            <a:off x="4876800" y="3429000"/>
            <a:ext cx="609600" cy="2286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sp>
        <p:nvSpPr>
          <p:cNvPr id="36870" name="Rectangle 6"/>
          <p:cNvSpPr>
            <a:spLocks noChangeArrowheads="1"/>
          </p:cNvSpPr>
          <p:nvPr/>
        </p:nvSpPr>
        <p:spPr bwMode="auto">
          <a:xfrm>
            <a:off x="5715000" y="1981200"/>
            <a:ext cx="2514600" cy="376238"/>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6871" name="Rectangle 7"/>
          <p:cNvSpPr>
            <a:spLocks noChangeArrowheads="1"/>
          </p:cNvSpPr>
          <p:nvPr/>
        </p:nvSpPr>
        <p:spPr bwMode="auto">
          <a:xfrm>
            <a:off x="5486400" y="3657600"/>
            <a:ext cx="2971800" cy="4572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368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029200"/>
            <a:ext cx="301625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14400"/>
            <a:ext cx="58769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 Box 2"/>
          <p:cNvSpPr txBox="1">
            <a:spLocks noChangeArrowheads="1"/>
          </p:cNvSpPr>
          <p:nvPr/>
        </p:nvSpPr>
        <p:spPr bwMode="auto">
          <a:xfrm>
            <a:off x="317500" y="1408113"/>
            <a:ext cx="28194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To restore the camera, right click on </a:t>
            </a:r>
            <a:r>
              <a:rPr lang="en-US" sz="2500" b="1" smtClean="0">
                <a:solidFill>
                  <a:srgbClr val="FF0000"/>
                </a:solidFill>
                <a:latin typeface="Calibri" charset="0"/>
                <a:cs typeface="Arial" charset="0"/>
              </a:rPr>
              <a:t>camera</a:t>
            </a:r>
            <a:r>
              <a:rPr lang="en-US" sz="2500" smtClean="0">
                <a:latin typeface="Calibri" charset="0"/>
                <a:cs typeface="Arial" charset="0"/>
              </a:rPr>
              <a:t> in the object tree</a:t>
            </a:r>
          </a:p>
          <a:p>
            <a:pPr eaLnBrk="1" hangingPunct="1">
              <a:buFont typeface="Arial" charset="0"/>
              <a:buChar char="•"/>
              <a:defRPr/>
            </a:pPr>
            <a:r>
              <a:rPr lang="en-US" sz="2500" smtClean="0">
                <a:latin typeface="Calibri" charset="0"/>
                <a:cs typeface="Arial" charset="0"/>
              </a:rPr>
              <a:t>On the menu that pops up, choose </a:t>
            </a:r>
            <a:r>
              <a:rPr lang="en-US" sz="2500" b="1" smtClean="0">
                <a:solidFill>
                  <a:srgbClr val="FF0000"/>
                </a:solidFill>
                <a:latin typeface="Calibri" charset="0"/>
                <a:cs typeface="Arial" charset="0"/>
              </a:rPr>
              <a:t>methods</a:t>
            </a:r>
            <a:r>
              <a:rPr lang="en-US" sz="2500" smtClean="0">
                <a:latin typeface="Calibri" charset="0"/>
                <a:cs typeface="Arial" charset="0"/>
              </a:rPr>
              <a:t>, then </a:t>
            </a:r>
            <a:r>
              <a:rPr lang="en-US" sz="2500" b="1" smtClean="0">
                <a:solidFill>
                  <a:srgbClr val="FF0000"/>
                </a:solidFill>
                <a:latin typeface="Calibri" charset="0"/>
                <a:cs typeface="Arial" charset="0"/>
              </a:rPr>
              <a:t>camera set point of view to</a:t>
            </a:r>
            <a:r>
              <a:rPr lang="en-US" sz="2500" smtClean="0">
                <a:latin typeface="Calibri" charset="0"/>
                <a:cs typeface="Arial" charset="0"/>
              </a:rPr>
              <a:t>, then </a:t>
            </a:r>
            <a:r>
              <a:rPr lang="en-US" sz="2500" b="1" smtClean="0">
                <a:solidFill>
                  <a:srgbClr val="FF0000"/>
                </a:solidFill>
                <a:latin typeface="Calibri" charset="0"/>
                <a:cs typeface="Arial" charset="0"/>
              </a:rPr>
              <a:t>CameraViews</a:t>
            </a:r>
            <a:r>
              <a:rPr lang="en-US" sz="2500" smtClean="0">
                <a:latin typeface="Calibri" charset="0"/>
                <a:cs typeface="Arial" charset="0"/>
              </a:rPr>
              <a:t>, then </a:t>
            </a:r>
            <a:r>
              <a:rPr lang="en-US" sz="2500" b="1" smtClean="0">
                <a:solidFill>
                  <a:srgbClr val="FF0000"/>
                </a:solidFill>
                <a:latin typeface="Calibri" charset="0"/>
                <a:cs typeface="Arial" charset="0"/>
              </a:rPr>
              <a:t>STARTview</a:t>
            </a:r>
            <a:r>
              <a:rPr lang="en-US" sz="2500" smtClean="0">
                <a:latin typeface="Calibri" charset="0"/>
                <a:cs typeface="Arial" charset="0"/>
              </a:rPr>
              <a:t>.</a:t>
            </a:r>
          </a:p>
        </p:txBody>
      </p:sp>
      <p:sp>
        <p:nvSpPr>
          <p:cNvPr id="37891" name="Text Box 3"/>
          <p:cNvSpPr txBox="1">
            <a:spLocks noChangeArrowheads="1"/>
          </p:cNvSpPr>
          <p:nvPr/>
        </p:nvSpPr>
        <p:spPr bwMode="auto">
          <a:xfrm>
            <a:off x="2590800" y="228600"/>
            <a:ext cx="44958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Moving the Camera</a:t>
            </a:r>
          </a:p>
        </p:txBody>
      </p:sp>
      <p:sp>
        <p:nvSpPr>
          <p:cNvPr id="37892" name="Oval 4"/>
          <p:cNvSpPr>
            <a:spLocks noChangeArrowheads="1"/>
          </p:cNvSpPr>
          <p:nvPr/>
        </p:nvSpPr>
        <p:spPr bwMode="auto">
          <a:xfrm>
            <a:off x="3733800" y="1295400"/>
            <a:ext cx="914400" cy="293688"/>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3" name="Oval 5"/>
          <p:cNvSpPr>
            <a:spLocks noChangeArrowheads="1"/>
          </p:cNvSpPr>
          <p:nvPr/>
        </p:nvSpPr>
        <p:spPr bwMode="auto">
          <a:xfrm>
            <a:off x="3886200" y="1600200"/>
            <a:ext cx="838200" cy="2286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4" name="Oval 6"/>
          <p:cNvSpPr>
            <a:spLocks noChangeArrowheads="1"/>
          </p:cNvSpPr>
          <p:nvPr/>
        </p:nvSpPr>
        <p:spPr bwMode="auto">
          <a:xfrm>
            <a:off x="5029200" y="3962400"/>
            <a:ext cx="1752600" cy="3048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5" name="Oval 7"/>
          <p:cNvSpPr>
            <a:spLocks noChangeArrowheads="1"/>
          </p:cNvSpPr>
          <p:nvPr/>
        </p:nvSpPr>
        <p:spPr bwMode="auto">
          <a:xfrm>
            <a:off x="6753225" y="5448300"/>
            <a:ext cx="1143000" cy="295275"/>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6" name="Oval 8"/>
          <p:cNvSpPr>
            <a:spLocks noChangeArrowheads="1"/>
          </p:cNvSpPr>
          <p:nvPr/>
        </p:nvSpPr>
        <p:spPr bwMode="auto">
          <a:xfrm>
            <a:off x="7896225" y="5486400"/>
            <a:ext cx="1171575" cy="3048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37897" name="AutoShape 9"/>
          <p:cNvCxnSpPr>
            <a:cxnSpLocks noChangeShapeType="1"/>
          </p:cNvCxnSpPr>
          <p:nvPr/>
        </p:nvCxnSpPr>
        <p:spPr bwMode="auto">
          <a:xfrm>
            <a:off x="4495800" y="1828800"/>
            <a:ext cx="685800" cy="21336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cxnSp>
        <p:nvCxnSpPr>
          <p:cNvPr id="37898" name="AutoShape 10"/>
          <p:cNvCxnSpPr>
            <a:cxnSpLocks noChangeShapeType="1"/>
            <a:endCxn id="37895" idx="1"/>
          </p:cNvCxnSpPr>
          <p:nvPr/>
        </p:nvCxnSpPr>
        <p:spPr bwMode="auto">
          <a:xfrm>
            <a:off x="6096000" y="4267200"/>
            <a:ext cx="823913" cy="1223963"/>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181100" y="1439863"/>
            <a:ext cx="6858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341313" indent="-341313" eaLnBrk="1" hangingPunct="1">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a:solidFill>
                  <a:srgbClr val="000000"/>
                </a:solidFill>
              </a:rPr>
              <a:t>Now just click </a:t>
            </a:r>
            <a:r>
              <a:rPr lang="en-US" sz="1800" b="1">
                <a:solidFill>
                  <a:srgbClr val="FF0000"/>
                </a:solidFill>
              </a:rPr>
              <a:t>Done </a:t>
            </a:r>
            <a:r>
              <a:rPr lang="en-US" sz="1800">
                <a:solidFill>
                  <a:srgbClr val="000000"/>
                </a:solidFill>
              </a:rPr>
              <a:t>(in green) towards the bottom right!</a:t>
            </a:r>
          </a:p>
        </p:txBody>
      </p:sp>
      <p:sp>
        <p:nvSpPr>
          <p:cNvPr id="38914" name="Text Box 2"/>
          <p:cNvSpPr txBox="1">
            <a:spLocks noChangeArrowheads="1"/>
          </p:cNvSpPr>
          <p:nvPr/>
        </p:nvSpPr>
        <p:spPr bwMode="auto">
          <a:xfrm>
            <a:off x="2819400" y="320675"/>
            <a:ext cx="35814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cs typeface="Arial" charset="0"/>
              </a:rPr>
              <a:t>Finishing Setup</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2362200"/>
            <a:ext cx="3486150" cy="290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57388"/>
            <a:ext cx="2286000" cy="4900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9938" name="AutoShape 2"/>
          <p:cNvSpPr>
            <a:spLocks noChangeArrowheads="1"/>
          </p:cNvSpPr>
          <p:nvPr/>
        </p:nvSpPr>
        <p:spPr bwMode="auto">
          <a:xfrm>
            <a:off x="3810000" y="381000"/>
            <a:ext cx="4267200" cy="1524000"/>
          </a:xfrm>
          <a:prstGeom prst="wedgeEllipseCallout">
            <a:avLst>
              <a:gd name="adj1" fmla="val -51315"/>
              <a:gd name="adj2" fmla="val 87514"/>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9" name="Text Box 3"/>
          <p:cNvSpPr txBox="1">
            <a:spLocks noChangeArrowheads="1"/>
          </p:cNvSpPr>
          <p:nvPr/>
        </p:nvSpPr>
        <p:spPr bwMode="auto">
          <a:xfrm>
            <a:off x="3733800" y="381000"/>
            <a:ext cx="4419600"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000" smtClean="0">
                <a:latin typeface="Calibri" charset="0"/>
                <a:cs typeface="Arial" charset="0"/>
              </a:rPr>
              <a:t>                         Now that we</a:t>
            </a:r>
          </a:p>
          <a:p>
            <a:pPr eaLnBrk="1" hangingPunct="1">
              <a:buClrTx/>
              <a:buFontTx/>
              <a:buNone/>
              <a:defRPr/>
            </a:pPr>
            <a:r>
              <a:rPr lang="en-US" sz="2000" smtClean="0">
                <a:latin typeface="Calibri" charset="0"/>
                <a:cs typeface="Arial" charset="0"/>
              </a:rPr>
              <a:t>       are done setting up our camera,</a:t>
            </a:r>
          </a:p>
          <a:p>
            <a:pPr eaLnBrk="1" hangingPunct="1">
              <a:buClrTx/>
              <a:buFontTx/>
              <a:buNone/>
              <a:defRPr/>
            </a:pPr>
            <a:r>
              <a:rPr lang="en-US" sz="2000" smtClean="0">
                <a:latin typeface="Calibri" charset="0"/>
                <a:cs typeface="Arial" charset="0"/>
              </a:rPr>
              <a:t>   we can start to animate the characters</a:t>
            </a:r>
          </a:p>
          <a:p>
            <a:pPr eaLnBrk="1" hangingPunct="1">
              <a:buClrTx/>
              <a:buFontTx/>
              <a:buNone/>
              <a:defRPr/>
            </a:pPr>
            <a:r>
              <a:rPr lang="en-US" sz="2000" smtClean="0">
                <a:latin typeface="Calibri" charset="0"/>
                <a:cs typeface="Arial" charset="0"/>
              </a:rPr>
              <a:t>                         in the world!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2895600" y="0"/>
            <a:ext cx="38862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Part 3: Methods</a:t>
            </a:r>
          </a:p>
        </p:txBody>
      </p:sp>
      <p:sp>
        <p:nvSpPr>
          <p:cNvPr id="40962" name="Text Box 2"/>
          <p:cNvSpPr txBox="1">
            <a:spLocks noChangeArrowheads="1"/>
          </p:cNvSpPr>
          <p:nvPr/>
        </p:nvSpPr>
        <p:spPr bwMode="auto">
          <a:xfrm>
            <a:off x="304800" y="762000"/>
            <a:ext cx="8458200" cy="863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dirty="0" smtClean="0">
                <a:latin typeface="Calibri" charset="0"/>
                <a:cs typeface="Arial" charset="0"/>
              </a:rPr>
              <a:t>The large beige rectangle in the center of your screen is called the </a:t>
            </a:r>
            <a:r>
              <a:rPr lang="en-US" sz="2500" b="1" dirty="0" smtClean="0">
                <a:solidFill>
                  <a:srgbClr val="FF0000"/>
                </a:solidFill>
                <a:latin typeface="Calibri" charset="0"/>
                <a:cs typeface="Arial" charset="0"/>
              </a:rPr>
              <a:t>Method Editor</a:t>
            </a:r>
            <a:r>
              <a:rPr lang="en-US" sz="2500" dirty="0" smtClean="0">
                <a:latin typeface="Calibri" charset="0"/>
                <a:cs typeface="Arial" charset="0"/>
              </a:rPr>
              <a:t>. Right now, it is blank. </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712913"/>
            <a:ext cx="9132887" cy="4992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3352800" y="0"/>
            <a:ext cx="20574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Methods</a:t>
            </a:r>
          </a:p>
        </p:txBody>
      </p:sp>
      <p:sp>
        <p:nvSpPr>
          <p:cNvPr id="41986" name="Text Box 2"/>
          <p:cNvSpPr txBox="1">
            <a:spLocks noChangeArrowheads="1"/>
          </p:cNvSpPr>
          <p:nvPr/>
        </p:nvSpPr>
        <p:spPr bwMode="auto">
          <a:xfrm>
            <a:off x="304800" y="919163"/>
            <a:ext cx="4800600" cy="656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dirty="0" smtClean="0">
                <a:latin typeface="Calibri" charset="0"/>
              </a:rPr>
              <a:t>The method editor is where you can make your characters do things. </a:t>
            </a:r>
          </a:p>
          <a:p>
            <a:pPr eaLnBrk="1" hangingPunct="1">
              <a:buFont typeface="Arial" charset="0"/>
              <a:buChar char="•"/>
              <a:defRPr/>
            </a:pPr>
            <a:r>
              <a:rPr lang="en-US" sz="2500" dirty="0" smtClean="0">
                <a:latin typeface="Calibri" charset="0"/>
              </a:rPr>
              <a:t>Your characters already know how to do certain things. </a:t>
            </a:r>
          </a:p>
          <a:p>
            <a:pPr eaLnBrk="1" hangingPunct="1">
              <a:buFont typeface="Arial" charset="0"/>
              <a:buChar char="•"/>
              <a:defRPr/>
            </a:pPr>
            <a:r>
              <a:rPr lang="en-US" sz="2500" dirty="0" smtClean="0">
                <a:latin typeface="Calibri" charset="0"/>
              </a:rPr>
              <a:t>These are some of the things that your character already knows how to do. To find this list, click on </a:t>
            </a:r>
            <a:r>
              <a:rPr lang="en-US" sz="2500" b="1" dirty="0" smtClean="0">
                <a:solidFill>
                  <a:srgbClr val="FF0000"/>
                </a:solidFill>
                <a:latin typeface="Calibri" charset="0"/>
              </a:rPr>
              <a:t>your character’s name</a:t>
            </a:r>
            <a:r>
              <a:rPr lang="en-US" sz="2500" dirty="0" smtClean="0">
                <a:latin typeface="Calibri" charset="0"/>
              </a:rPr>
              <a:t> in the object tree. Then look below the object tree at the box that says </a:t>
            </a:r>
            <a:r>
              <a:rPr lang="en-US" sz="2500" b="1" dirty="0" smtClean="0">
                <a:solidFill>
                  <a:srgbClr val="FF0000"/>
                </a:solidFill>
                <a:latin typeface="Calibri" charset="0"/>
              </a:rPr>
              <a:t>details</a:t>
            </a:r>
            <a:r>
              <a:rPr lang="en-US" sz="2500" dirty="0" smtClean="0">
                <a:latin typeface="Calibri" charset="0"/>
              </a:rPr>
              <a:t>, and click on the </a:t>
            </a:r>
            <a:r>
              <a:rPr lang="en-US" sz="2500" b="1" dirty="0" smtClean="0">
                <a:solidFill>
                  <a:srgbClr val="FF0000"/>
                </a:solidFill>
                <a:latin typeface="Calibri" charset="0"/>
              </a:rPr>
              <a:t>methods</a:t>
            </a:r>
            <a:r>
              <a:rPr lang="en-US" sz="2500" dirty="0" smtClean="0">
                <a:solidFill>
                  <a:srgbClr val="FF0000"/>
                </a:solidFill>
                <a:latin typeface="Calibri" charset="0"/>
              </a:rPr>
              <a:t> </a:t>
            </a:r>
            <a:r>
              <a:rPr lang="en-US" sz="2500" dirty="0" smtClean="0">
                <a:latin typeface="Calibri" charset="0"/>
              </a:rPr>
              <a:t>tab. This list will appear. </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663" y="714375"/>
            <a:ext cx="3276600" cy="589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988" name="Rectangle 4"/>
          <p:cNvSpPr>
            <a:spLocks noChangeArrowheads="1"/>
          </p:cNvSpPr>
          <p:nvPr/>
        </p:nvSpPr>
        <p:spPr bwMode="auto">
          <a:xfrm>
            <a:off x="6324600" y="990600"/>
            <a:ext cx="914400" cy="381000"/>
          </a:xfrm>
          <a:prstGeom prst="rect">
            <a:avLst/>
          </a:prstGeom>
          <a:noFill/>
          <a:ln w="38160" cap="sq">
            <a:solidFill>
              <a:srgbClr val="FF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752600" y="152400"/>
            <a:ext cx="57912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eaLnBrk="1" hangingPunct="1">
              <a:buClrTx/>
              <a:buFontTx/>
              <a:buNone/>
              <a:defRPr/>
            </a:pPr>
            <a:r>
              <a:rPr lang="en-US" sz="4000" smtClean="0">
                <a:latin typeface="Calibri" charset="0"/>
              </a:rPr>
              <a:t>Part 1: Creating a Scene</a:t>
            </a:r>
          </a:p>
        </p:txBody>
      </p:sp>
      <p:sp>
        <p:nvSpPr>
          <p:cNvPr id="6146" name="Text Box 2"/>
          <p:cNvSpPr txBox="1">
            <a:spLocks noChangeArrowheads="1"/>
          </p:cNvSpPr>
          <p:nvPr/>
        </p:nvSpPr>
        <p:spPr bwMode="auto">
          <a:xfrm>
            <a:off x="76200" y="1235075"/>
            <a:ext cx="3733800" cy="580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Our first step is to choose a background. </a:t>
            </a:r>
          </a:p>
          <a:p>
            <a:pPr eaLnBrk="1" hangingPunct="1">
              <a:buFont typeface="Arial" charset="0"/>
              <a:buChar char="•"/>
              <a:defRPr/>
            </a:pPr>
            <a:r>
              <a:rPr lang="en-US" sz="2500" smtClean="0">
                <a:latin typeface="Calibri" charset="0"/>
              </a:rPr>
              <a:t>When you open Alice, a box will pop up that has six different choices of background. It looks like the box to the right.</a:t>
            </a:r>
          </a:p>
          <a:p>
            <a:pPr eaLnBrk="1" hangingPunct="1">
              <a:buFont typeface="Arial" charset="0"/>
              <a:buChar char="•"/>
              <a:defRPr/>
            </a:pPr>
            <a:r>
              <a:rPr lang="en-US" sz="2500" smtClean="0">
                <a:latin typeface="Calibri" charset="0"/>
              </a:rPr>
              <a:t>Select the </a:t>
            </a:r>
            <a:r>
              <a:rPr lang="en-US" sz="2500" b="1" smtClean="0">
                <a:solidFill>
                  <a:srgbClr val="FF0000"/>
                </a:solidFill>
                <a:latin typeface="Calibri" charset="0"/>
              </a:rPr>
              <a:t>water</a:t>
            </a:r>
            <a:r>
              <a:rPr lang="en-US" sz="2500" smtClean="0">
                <a:solidFill>
                  <a:srgbClr val="FF0000"/>
                </a:solidFill>
                <a:latin typeface="Calibri" charset="0"/>
              </a:rPr>
              <a:t> </a:t>
            </a:r>
            <a:r>
              <a:rPr lang="en-US" sz="2500" smtClean="0">
                <a:latin typeface="Calibri" charset="0"/>
              </a:rPr>
              <a:t>background, because our world will be on an island. </a:t>
            </a:r>
          </a:p>
          <a:p>
            <a:pPr eaLnBrk="1" hangingPunct="1">
              <a:buFont typeface="Arial" charset="0"/>
              <a:buChar char="•"/>
              <a:defRPr/>
            </a:pPr>
            <a:r>
              <a:rPr lang="en-US" sz="2500" smtClean="0">
                <a:latin typeface="Calibri" charset="0"/>
              </a:rPr>
              <a:t>Click on </a:t>
            </a:r>
            <a:r>
              <a:rPr lang="en-US" sz="2500" b="1" smtClean="0">
                <a:solidFill>
                  <a:srgbClr val="FF0000"/>
                </a:solidFill>
                <a:latin typeface="Calibri" charset="0"/>
              </a:rPr>
              <a:t>water</a:t>
            </a:r>
            <a:r>
              <a:rPr lang="en-US" sz="2500" smtClean="0">
                <a:solidFill>
                  <a:srgbClr val="FF0000"/>
                </a:solidFill>
                <a:latin typeface="Calibri" charset="0"/>
              </a:rPr>
              <a:t> </a:t>
            </a:r>
            <a:r>
              <a:rPr lang="en-US" sz="2500" smtClean="0">
                <a:latin typeface="Calibri" charset="0"/>
              </a:rPr>
              <a:t>and then click </a:t>
            </a:r>
            <a:r>
              <a:rPr lang="en-US" sz="2500" b="1" smtClean="0">
                <a:solidFill>
                  <a:srgbClr val="FF0000"/>
                </a:solidFill>
                <a:latin typeface="Calibri" charset="0"/>
              </a:rPr>
              <a:t>Open</a:t>
            </a:r>
            <a:r>
              <a:rPr lang="en-US" sz="2500" smtClean="0">
                <a:latin typeface="Calibri" charset="0"/>
              </a:rPr>
              <a:t>.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04950"/>
            <a:ext cx="4275138" cy="4168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40038"/>
            <a:ext cx="5784850" cy="3898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3010" name="Text Box 2"/>
          <p:cNvSpPr txBox="1">
            <a:spLocks noChangeArrowheads="1"/>
          </p:cNvSpPr>
          <p:nvPr/>
        </p:nvSpPr>
        <p:spPr bwMode="auto">
          <a:xfrm>
            <a:off x="3352800" y="0"/>
            <a:ext cx="20574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Methods</a:t>
            </a:r>
          </a:p>
        </p:txBody>
      </p:sp>
      <p:sp>
        <p:nvSpPr>
          <p:cNvPr id="43011" name="Text Box 3"/>
          <p:cNvSpPr txBox="1">
            <a:spLocks noChangeArrowheads="1"/>
          </p:cNvSpPr>
          <p:nvPr/>
        </p:nvSpPr>
        <p:spPr bwMode="auto">
          <a:xfrm>
            <a:off x="152400" y="804863"/>
            <a:ext cx="8991600"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dirty="0" smtClean="0">
                <a:latin typeface="Calibri" charset="0"/>
              </a:rPr>
              <a:t>To program your character to do something, click on one of these methods, hold down your mouse, and drag and drop it into your method editor. Let’s try dragging in </a:t>
            </a:r>
            <a:r>
              <a:rPr lang="en-US" b="1" dirty="0" smtClean="0">
                <a:solidFill>
                  <a:srgbClr val="FF0000"/>
                </a:solidFill>
                <a:latin typeface="Calibri" charset="0"/>
              </a:rPr>
              <a:t>say</a:t>
            </a:r>
            <a:r>
              <a:rPr lang="en-US" dirty="0" smtClean="0">
                <a:latin typeface="Calibri" charset="0"/>
              </a:rPr>
              <a:t> to start.  Select </a:t>
            </a:r>
            <a:r>
              <a:rPr lang="en-US" b="1" dirty="0" smtClean="0">
                <a:solidFill>
                  <a:srgbClr val="FF0000"/>
                </a:solidFill>
                <a:latin typeface="Calibri" charset="0"/>
              </a:rPr>
              <a:t>other…</a:t>
            </a:r>
            <a:r>
              <a:rPr lang="en-US" dirty="0" smtClean="0">
                <a:solidFill>
                  <a:srgbClr val="FF0000"/>
                </a:solidFill>
                <a:latin typeface="Calibri" charset="0"/>
              </a:rPr>
              <a:t> </a:t>
            </a:r>
            <a:r>
              <a:rPr lang="en-US" dirty="0" smtClean="0">
                <a:latin typeface="Calibri" charset="0"/>
              </a:rPr>
              <a:t>to be able to choose what we want he/she to say.  Then type something like “Hey!  Welcome to my island!” and press </a:t>
            </a:r>
            <a:r>
              <a:rPr lang="en-US" b="1" dirty="0" smtClean="0">
                <a:solidFill>
                  <a:srgbClr val="FF0000"/>
                </a:solidFill>
                <a:latin typeface="Calibri" charset="0"/>
              </a:rPr>
              <a:t>okay</a:t>
            </a:r>
            <a:r>
              <a:rPr lang="en-US" dirty="0" smtClean="0">
                <a:latin typeface="Calibri" charset="0"/>
              </a:rPr>
              <a:t>.</a:t>
            </a:r>
          </a:p>
        </p:txBody>
      </p:sp>
      <p:cxnSp>
        <p:nvCxnSpPr>
          <p:cNvPr id="43012" name="AutoShape 4"/>
          <p:cNvCxnSpPr>
            <a:cxnSpLocks noChangeShapeType="1"/>
          </p:cNvCxnSpPr>
          <p:nvPr/>
        </p:nvCxnSpPr>
        <p:spPr bwMode="auto">
          <a:xfrm flipV="1">
            <a:off x="2819400" y="4191000"/>
            <a:ext cx="2438400" cy="16002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43013" name="Rectangle 5"/>
          <p:cNvSpPr>
            <a:spLocks noChangeArrowheads="1"/>
          </p:cNvSpPr>
          <p:nvPr/>
        </p:nvSpPr>
        <p:spPr bwMode="auto">
          <a:xfrm>
            <a:off x="1676400" y="5638800"/>
            <a:ext cx="1143000" cy="350838"/>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6167438"/>
            <a:ext cx="7531100" cy="658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3015" name="Text Box 7"/>
          <p:cNvSpPr txBox="1">
            <a:spLocks noChangeArrowheads="1"/>
          </p:cNvSpPr>
          <p:nvPr/>
        </p:nvSpPr>
        <p:spPr bwMode="auto">
          <a:xfrm>
            <a:off x="5105400" y="5776913"/>
            <a:ext cx="18780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mtClean="0">
                <a:latin typeface="Calibri" charset="0"/>
              </a:rPr>
              <a:t>Becomes…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225" y="1965325"/>
            <a:ext cx="6330950" cy="3446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4034" name="Text Box 2"/>
          <p:cNvSpPr txBox="1">
            <a:spLocks noChangeArrowheads="1"/>
          </p:cNvSpPr>
          <p:nvPr/>
        </p:nvSpPr>
        <p:spPr bwMode="auto">
          <a:xfrm>
            <a:off x="3352800" y="0"/>
            <a:ext cx="20574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Methods</a:t>
            </a:r>
          </a:p>
        </p:txBody>
      </p:sp>
      <p:sp>
        <p:nvSpPr>
          <p:cNvPr id="44035" name="Text Box 3"/>
          <p:cNvSpPr txBox="1">
            <a:spLocks noChangeArrowheads="1"/>
          </p:cNvSpPr>
          <p:nvPr/>
        </p:nvSpPr>
        <p:spPr bwMode="auto">
          <a:xfrm>
            <a:off x="76200" y="1006475"/>
            <a:ext cx="8763000" cy="586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dirty="0" smtClean="0">
                <a:latin typeface="Calibri" charset="0"/>
              </a:rPr>
              <a:t>Now press the </a:t>
            </a:r>
            <a:r>
              <a:rPr lang="en-US" sz="2500" b="1" dirty="0" smtClean="0">
                <a:solidFill>
                  <a:srgbClr val="FF0000"/>
                </a:solidFill>
                <a:latin typeface="Calibri" charset="0"/>
              </a:rPr>
              <a:t>Play</a:t>
            </a:r>
            <a:r>
              <a:rPr lang="en-US" sz="2500" dirty="0" smtClean="0">
                <a:latin typeface="Calibri" charset="0"/>
              </a:rPr>
              <a:t> button in the upper left-hand corner of the screen to watch your AMAZING program in action!!!!!</a:t>
            </a: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None/>
              <a:defRPr/>
            </a:pPr>
            <a:endParaRPr lang="en-US" sz="2500" dirty="0" smtClean="0">
              <a:latin typeface="Calibri" charset="0"/>
            </a:endParaRPr>
          </a:p>
          <a:p>
            <a:pPr eaLnBrk="1" hangingPunct="1">
              <a:buFont typeface="Arial" charset="0"/>
              <a:buChar char="•"/>
              <a:defRPr/>
            </a:pPr>
            <a:r>
              <a:rPr lang="en-US" sz="2500" dirty="0" smtClean="0">
                <a:latin typeface="Calibri" charset="0"/>
              </a:rPr>
              <a:t>Okay.  That was pretty boring.  Let’s spice things up by teaching our character to do a backflip</a:t>
            </a:r>
          </a:p>
          <a:p>
            <a:pPr eaLnBrk="1" hangingPunct="1">
              <a:buFont typeface="Arial" charset="0"/>
              <a:buChar char="•"/>
              <a:defRPr/>
            </a:pPr>
            <a:r>
              <a:rPr lang="en-US" sz="2500" dirty="0" smtClean="0">
                <a:latin typeface="Calibri" charset="0"/>
              </a:rPr>
              <a:t>Notice that there is no method for backflip created yet!</a:t>
            </a:r>
          </a:p>
        </p:txBody>
      </p:sp>
      <p:sp>
        <p:nvSpPr>
          <p:cNvPr id="44036" name="Rectangle 4"/>
          <p:cNvSpPr>
            <a:spLocks noChangeArrowheads="1"/>
          </p:cNvSpPr>
          <p:nvPr/>
        </p:nvSpPr>
        <p:spPr bwMode="auto">
          <a:xfrm>
            <a:off x="1355725" y="2057400"/>
            <a:ext cx="1082675" cy="457200"/>
          </a:xfrm>
          <a:prstGeom prst="rect">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44037" name="AutoShape 5"/>
          <p:cNvCxnSpPr>
            <a:cxnSpLocks noChangeShapeType="1"/>
          </p:cNvCxnSpPr>
          <p:nvPr/>
        </p:nvCxnSpPr>
        <p:spPr bwMode="auto">
          <a:xfrm>
            <a:off x="530225" y="2028825"/>
            <a:ext cx="763588" cy="228600"/>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57225"/>
            <a:ext cx="3276600" cy="589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58" name="Text Box 2"/>
          <p:cNvSpPr txBox="1">
            <a:spLocks noChangeArrowheads="1"/>
          </p:cNvSpPr>
          <p:nvPr/>
        </p:nvSpPr>
        <p:spPr bwMode="auto">
          <a:xfrm>
            <a:off x="3352800" y="0"/>
            <a:ext cx="20574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Methods</a:t>
            </a:r>
          </a:p>
        </p:txBody>
      </p:sp>
      <p:sp>
        <p:nvSpPr>
          <p:cNvPr id="45059" name="Text Box 3"/>
          <p:cNvSpPr txBox="1">
            <a:spLocks noChangeArrowheads="1"/>
          </p:cNvSpPr>
          <p:nvPr/>
        </p:nvSpPr>
        <p:spPr bwMode="auto">
          <a:xfrm>
            <a:off x="228600" y="1250950"/>
            <a:ext cx="38862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To teach your character new things, you can combine methods that he/she already knows into new methods. </a:t>
            </a:r>
          </a:p>
          <a:p>
            <a:pPr eaLnBrk="1" hangingPunct="1">
              <a:buFont typeface="Arial" charset="0"/>
              <a:buNone/>
              <a:defRPr/>
            </a:pPr>
            <a:endParaRPr lang="en-US" sz="2500" smtClean="0">
              <a:latin typeface="Calibri" charset="0"/>
              <a:cs typeface="Arial" charset="0"/>
            </a:endParaRPr>
          </a:p>
          <a:p>
            <a:pPr eaLnBrk="1" hangingPunct="1">
              <a:buFont typeface="Arial" charset="0"/>
              <a:buChar char="•"/>
              <a:defRPr/>
            </a:pPr>
            <a:r>
              <a:rPr lang="en-US" sz="2500" smtClean="0">
                <a:latin typeface="Calibri" charset="0"/>
                <a:cs typeface="Arial" charset="0"/>
              </a:rPr>
              <a:t>Make sure you have clicked on your character in the object tree. Then, go to the methods for your character and click </a:t>
            </a:r>
            <a:r>
              <a:rPr lang="en-US" sz="2500" b="1" smtClean="0">
                <a:solidFill>
                  <a:srgbClr val="FF0000"/>
                </a:solidFill>
                <a:latin typeface="Calibri" charset="0"/>
                <a:cs typeface="Arial" charset="0"/>
              </a:rPr>
              <a:t>create new method</a:t>
            </a:r>
            <a:r>
              <a:rPr lang="en-US" sz="2500" smtClean="0">
                <a:latin typeface="Calibri" charset="0"/>
                <a:cs typeface="Arial" charset="0"/>
              </a:rPr>
              <a:t>. </a:t>
            </a:r>
          </a:p>
        </p:txBody>
      </p:sp>
      <p:sp>
        <p:nvSpPr>
          <p:cNvPr id="45060" name="Rectangle 4"/>
          <p:cNvSpPr>
            <a:spLocks noChangeArrowheads="1"/>
          </p:cNvSpPr>
          <p:nvPr/>
        </p:nvSpPr>
        <p:spPr bwMode="auto">
          <a:xfrm>
            <a:off x="4752975" y="1309688"/>
            <a:ext cx="1828800" cy="457200"/>
          </a:xfrm>
          <a:prstGeom prst="rect">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45061" name="AutoShape 5"/>
          <p:cNvCxnSpPr>
            <a:cxnSpLocks noChangeShapeType="1"/>
            <a:endCxn id="45060" idx="1"/>
          </p:cNvCxnSpPr>
          <p:nvPr/>
        </p:nvCxnSpPr>
        <p:spPr bwMode="auto">
          <a:xfrm>
            <a:off x="3886200" y="1524000"/>
            <a:ext cx="866775" cy="14288"/>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5200"/>
            <a:ext cx="7924800"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762000"/>
            <a:ext cx="2740025" cy="1471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3" name="Text Box 3"/>
          <p:cNvSpPr txBox="1">
            <a:spLocks noChangeArrowheads="1"/>
          </p:cNvSpPr>
          <p:nvPr/>
        </p:nvSpPr>
        <p:spPr bwMode="auto">
          <a:xfrm>
            <a:off x="304800" y="762000"/>
            <a:ext cx="3124200" cy="161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In the box that pops up, type </a:t>
            </a:r>
            <a:r>
              <a:rPr lang="en-US" sz="2500" b="1" smtClean="0">
                <a:solidFill>
                  <a:srgbClr val="FF0000"/>
                </a:solidFill>
                <a:latin typeface="Calibri" charset="0"/>
                <a:cs typeface="Arial" charset="0"/>
              </a:rPr>
              <a:t>backflip</a:t>
            </a:r>
            <a:r>
              <a:rPr lang="en-US" sz="2500" smtClean="0">
                <a:latin typeface="Calibri" charset="0"/>
                <a:cs typeface="Arial" charset="0"/>
              </a:rPr>
              <a:t>, then click </a:t>
            </a:r>
            <a:r>
              <a:rPr lang="en-US" sz="2500" b="1" smtClean="0">
                <a:solidFill>
                  <a:srgbClr val="FF0000"/>
                </a:solidFill>
                <a:latin typeface="Calibri" charset="0"/>
                <a:cs typeface="Arial" charset="0"/>
              </a:rPr>
              <a:t>OK</a:t>
            </a:r>
            <a:r>
              <a:rPr lang="en-US" sz="2500" smtClean="0">
                <a:latin typeface="Calibri" charset="0"/>
                <a:cs typeface="Arial" charset="0"/>
              </a:rPr>
              <a:t>.  </a:t>
            </a:r>
          </a:p>
        </p:txBody>
      </p:sp>
      <p:sp>
        <p:nvSpPr>
          <p:cNvPr id="46084" name="Text Box 4"/>
          <p:cNvSpPr txBox="1">
            <a:spLocks noChangeArrowheads="1"/>
          </p:cNvSpPr>
          <p:nvPr/>
        </p:nvSpPr>
        <p:spPr bwMode="auto">
          <a:xfrm>
            <a:off x="304800" y="2133600"/>
            <a:ext cx="8839200" cy="161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You should see a new tab appear in your method editor called </a:t>
            </a:r>
            <a:r>
              <a:rPr lang="en-US" sz="2500" b="1" smtClean="0">
                <a:solidFill>
                  <a:srgbClr val="FF0000"/>
                </a:solidFill>
                <a:latin typeface="Calibri" charset="0"/>
              </a:rPr>
              <a:t>heroine.backflip</a:t>
            </a:r>
            <a:r>
              <a:rPr lang="en-US" sz="2500" smtClean="0">
                <a:solidFill>
                  <a:srgbClr val="FF0000"/>
                </a:solidFill>
                <a:latin typeface="Calibri" charset="0"/>
              </a:rPr>
              <a:t> </a:t>
            </a:r>
            <a:r>
              <a:rPr lang="en-US" sz="2500" smtClean="0">
                <a:latin typeface="Calibri" charset="0"/>
              </a:rPr>
              <a:t>(heroine will be replaced by your character’s name). This is the space where you will program the backflip.</a:t>
            </a:r>
          </a:p>
        </p:txBody>
      </p:sp>
      <p:sp>
        <p:nvSpPr>
          <p:cNvPr id="46085" name="Rectangle 5"/>
          <p:cNvSpPr>
            <a:spLocks noChangeArrowheads="1"/>
          </p:cNvSpPr>
          <p:nvPr/>
        </p:nvSpPr>
        <p:spPr bwMode="auto">
          <a:xfrm>
            <a:off x="6934200" y="1295400"/>
            <a:ext cx="685800" cy="381000"/>
          </a:xfrm>
          <a:prstGeom prst="rect">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6" name="Oval 6"/>
          <p:cNvSpPr>
            <a:spLocks noChangeArrowheads="1"/>
          </p:cNvSpPr>
          <p:nvPr/>
        </p:nvSpPr>
        <p:spPr bwMode="auto">
          <a:xfrm>
            <a:off x="2781300" y="3444875"/>
            <a:ext cx="1790700" cy="441325"/>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7" name="Text Box 7"/>
          <p:cNvSpPr txBox="1">
            <a:spLocks noChangeArrowheads="1"/>
          </p:cNvSpPr>
          <p:nvPr/>
        </p:nvSpPr>
        <p:spPr bwMode="auto">
          <a:xfrm>
            <a:off x="2819400" y="152400"/>
            <a:ext cx="43434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smtClean="0">
                <a:latin typeface="Calibri" charset="0"/>
              </a:rPr>
              <a:t>Backflip Method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8094663" cy="387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7106" name="Text Box 2"/>
          <p:cNvSpPr txBox="1">
            <a:spLocks noChangeArrowheads="1"/>
          </p:cNvSpPr>
          <p:nvPr/>
        </p:nvSpPr>
        <p:spPr bwMode="auto">
          <a:xfrm>
            <a:off x="2743200" y="228600"/>
            <a:ext cx="4219575"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smtClean="0">
                <a:latin typeface="Calibri" charset="0"/>
              </a:rPr>
              <a:t>Backflip Method </a:t>
            </a:r>
          </a:p>
        </p:txBody>
      </p:sp>
      <p:sp>
        <p:nvSpPr>
          <p:cNvPr id="47107" name="Text Box 3"/>
          <p:cNvSpPr txBox="1">
            <a:spLocks noChangeArrowheads="1"/>
          </p:cNvSpPr>
          <p:nvPr/>
        </p:nvSpPr>
        <p:spPr bwMode="auto">
          <a:xfrm>
            <a:off x="733425" y="990600"/>
            <a:ext cx="8001000"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cs typeface="Arial" charset="0"/>
              </a:rPr>
              <a:t>Drag </a:t>
            </a:r>
            <a:r>
              <a:rPr lang="en-US" sz="2500" b="1" dirty="0" smtClean="0">
                <a:solidFill>
                  <a:srgbClr val="FF0000"/>
                </a:solidFill>
                <a:latin typeface="Calibri" charset="0"/>
                <a:cs typeface="Arial" charset="0"/>
              </a:rPr>
              <a:t>heroine move</a:t>
            </a:r>
            <a:r>
              <a:rPr lang="en-US" sz="2500" dirty="0" smtClean="0">
                <a:solidFill>
                  <a:srgbClr val="FF0000"/>
                </a:solidFill>
                <a:latin typeface="Calibri" charset="0"/>
                <a:cs typeface="Arial" charset="0"/>
              </a:rPr>
              <a:t> </a:t>
            </a:r>
            <a:r>
              <a:rPr lang="en-US" sz="2500" dirty="0" smtClean="0">
                <a:latin typeface="Calibri" charset="0"/>
                <a:cs typeface="Arial" charset="0"/>
              </a:rPr>
              <a:t>into the method editor</a:t>
            </a:r>
          </a:p>
          <a:p>
            <a:pPr>
              <a:buFont typeface="Arial" charset="0"/>
              <a:buChar char="•"/>
              <a:defRPr/>
            </a:pPr>
            <a:r>
              <a:rPr lang="en-US" sz="2500" dirty="0" smtClean="0">
                <a:latin typeface="Calibri" charset="0"/>
                <a:cs typeface="Arial" charset="0"/>
              </a:rPr>
              <a:t>Select </a:t>
            </a:r>
            <a:r>
              <a:rPr lang="en-US" sz="2500" b="1" dirty="0" smtClean="0">
                <a:solidFill>
                  <a:srgbClr val="FF0000"/>
                </a:solidFill>
                <a:latin typeface="Calibri" charset="0"/>
                <a:cs typeface="Arial" charset="0"/>
              </a:rPr>
              <a:t>up</a:t>
            </a:r>
            <a:r>
              <a:rPr lang="en-US" sz="2500" dirty="0" smtClean="0">
                <a:latin typeface="Calibri" charset="0"/>
                <a:cs typeface="Arial" charset="0"/>
              </a:rPr>
              <a:t>, then </a:t>
            </a:r>
            <a:r>
              <a:rPr lang="en-US" sz="2500" b="1" dirty="0" smtClean="0">
                <a:solidFill>
                  <a:srgbClr val="FF0000"/>
                </a:solidFill>
                <a:latin typeface="Calibri" charset="0"/>
                <a:cs typeface="Arial" charset="0"/>
              </a:rPr>
              <a:t>1 meter</a:t>
            </a:r>
          </a:p>
          <a:p>
            <a:pPr>
              <a:buFont typeface="Arial" charset="0"/>
              <a:buChar char="•"/>
              <a:defRPr/>
            </a:pPr>
            <a:r>
              <a:rPr lang="en-US" sz="2500" dirty="0" smtClean="0">
                <a:latin typeface="Calibri" charset="0"/>
                <a:cs typeface="Arial" charset="0"/>
              </a:rPr>
              <a:t>Drag another </a:t>
            </a:r>
            <a:r>
              <a:rPr lang="en-US" sz="2500" b="1" dirty="0" smtClean="0">
                <a:solidFill>
                  <a:srgbClr val="FF0000"/>
                </a:solidFill>
                <a:latin typeface="Calibri" charset="0"/>
                <a:cs typeface="Arial" charset="0"/>
              </a:rPr>
              <a:t>move</a:t>
            </a:r>
            <a:r>
              <a:rPr lang="en-US" sz="2500" dirty="0" smtClean="0">
                <a:solidFill>
                  <a:srgbClr val="FF0000"/>
                </a:solidFill>
                <a:latin typeface="Calibri" charset="0"/>
                <a:cs typeface="Arial" charset="0"/>
              </a:rPr>
              <a:t> </a:t>
            </a:r>
            <a:r>
              <a:rPr lang="en-US" sz="2500" dirty="0" smtClean="0">
                <a:latin typeface="Calibri" charset="0"/>
                <a:cs typeface="Arial" charset="0"/>
              </a:rPr>
              <a:t>below this, but this time select </a:t>
            </a:r>
            <a:r>
              <a:rPr lang="en-US" sz="2500" b="1" dirty="0" smtClean="0">
                <a:solidFill>
                  <a:srgbClr val="FF0000"/>
                </a:solidFill>
                <a:latin typeface="Calibri" charset="0"/>
                <a:cs typeface="Arial" charset="0"/>
              </a:rPr>
              <a:t>down </a:t>
            </a:r>
            <a:r>
              <a:rPr lang="en-US" sz="2500" dirty="0" smtClean="0">
                <a:latin typeface="Calibri" charset="0"/>
                <a:cs typeface="Arial" charset="0"/>
              </a:rPr>
              <a:t>then</a:t>
            </a:r>
            <a:r>
              <a:rPr lang="en-US" sz="2500" b="1" dirty="0" smtClean="0">
                <a:latin typeface="Calibri" charset="0"/>
                <a:cs typeface="Arial" charset="0"/>
              </a:rPr>
              <a:t> </a:t>
            </a:r>
            <a:r>
              <a:rPr lang="en-US" sz="2500" b="1" dirty="0" smtClean="0">
                <a:solidFill>
                  <a:srgbClr val="FF0000"/>
                </a:solidFill>
                <a:latin typeface="Calibri" charset="0"/>
                <a:cs typeface="Arial" charset="0"/>
              </a:rPr>
              <a:t>1 meter.</a:t>
            </a:r>
          </a:p>
          <a:p>
            <a:pPr marL="285750">
              <a:buClrTx/>
              <a:buFontTx/>
              <a:buNone/>
              <a:defRPr/>
            </a:pPr>
            <a:endParaRPr lang="en-US" sz="2500" b="1" dirty="0" smtClean="0">
              <a:solidFill>
                <a:srgbClr val="FF0000"/>
              </a:solidFill>
              <a:latin typeface="Calibri"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3048000" y="304800"/>
            <a:ext cx="4143375"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smtClean="0">
                <a:latin typeface="Calibri" charset="0"/>
              </a:rPr>
              <a:t>Backflip Method</a:t>
            </a:r>
          </a:p>
        </p:txBody>
      </p:sp>
      <p:sp>
        <p:nvSpPr>
          <p:cNvPr id="48130" name="Text Box 2"/>
          <p:cNvSpPr txBox="1">
            <a:spLocks noChangeArrowheads="1"/>
          </p:cNvSpPr>
          <p:nvPr/>
        </p:nvSpPr>
        <p:spPr bwMode="auto">
          <a:xfrm>
            <a:off x="657225" y="1219200"/>
            <a:ext cx="8153400" cy="276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rPr>
              <a:t>To finish the flip, drag in </a:t>
            </a:r>
            <a:r>
              <a:rPr lang="en-US" sz="2500" b="1" dirty="0" smtClean="0">
                <a:solidFill>
                  <a:srgbClr val="FF0000"/>
                </a:solidFill>
                <a:latin typeface="Calibri" charset="0"/>
              </a:rPr>
              <a:t>turn</a:t>
            </a:r>
            <a:r>
              <a:rPr lang="en-US" sz="2500" dirty="0" smtClean="0">
                <a:latin typeface="Calibri" charset="0"/>
              </a:rPr>
              <a:t> between the two movements (a green line should appear when you’re between them)</a:t>
            </a:r>
          </a:p>
          <a:p>
            <a:pPr>
              <a:buFont typeface="Arial" charset="0"/>
              <a:buChar char="•"/>
              <a:defRPr/>
            </a:pPr>
            <a:r>
              <a:rPr lang="en-US" sz="2500" dirty="0" smtClean="0">
                <a:latin typeface="Calibri" charset="0"/>
              </a:rPr>
              <a:t>Choose backward, then 1 revolution (all the way around)</a:t>
            </a:r>
          </a:p>
          <a:p>
            <a:pPr>
              <a:buFont typeface="Arial" charset="0"/>
              <a:buChar char="•"/>
              <a:defRPr/>
            </a:pPr>
            <a:r>
              <a:rPr lang="en-US" sz="2500" dirty="0" smtClean="0">
                <a:latin typeface="Calibri" charset="0"/>
              </a:rPr>
              <a:t>Now your character will move up, flip, and then move down</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00400"/>
            <a:ext cx="7429500"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132" name="Rectangle 4"/>
          <p:cNvSpPr>
            <a:spLocks noChangeArrowheads="1"/>
          </p:cNvSpPr>
          <p:nvPr/>
        </p:nvSpPr>
        <p:spPr bwMode="auto">
          <a:xfrm>
            <a:off x="914400" y="5105400"/>
            <a:ext cx="1066800" cy="2286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3" name="Rectangle 5"/>
          <p:cNvSpPr>
            <a:spLocks noChangeArrowheads="1"/>
          </p:cNvSpPr>
          <p:nvPr/>
        </p:nvSpPr>
        <p:spPr bwMode="auto">
          <a:xfrm>
            <a:off x="6248400" y="6019800"/>
            <a:ext cx="2095500" cy="24765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4" name="Rectangle 6"/>
          <p:cNvSpPr>
            <a:spLocks noChangeArrowheads="1"/>
          </p:cNvSpPr>
          <p:nvPr/>
        </p:nvSpPr>
        <p:spPr bwMode="auto">
          <a:xfrm>
            <a:off x="5410200" y="5334000"/>
            <a:ext cx="838200" cy="2667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48135" name="AutoShape 7"/>
          <p:cNvCxnSpPr>
            <a:cxnSpLocks noChangeShapeType="1"/>
            <a:stCxn id="48132" idx="3"/>
          </p:cNvCxnSpPr>
          <p:nvPr/>
        </p:nvCxnSpPr>
        <p:spPr bwMode="auto">
          <a:xfrm flipV="1">
            <a:off x="1981200" y="4419600"/>
            <a:ext cx="3048000" cy="8001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cxnSp>
        <p:nvCxnSpPr>
          <p:cNvPr id="48136" name="AutoShape 8"/>
          <p:cNvCxnSpPr>
            <a:cxnSpLocks noChangeShapeType="1"/>
          </p:cNvCxnSpPr>
          <p:nvPr/>
        </p:nvCxnSpPr>
        <p:spPr bwMode="auto">
          <a:xfrm>
            <a:off x="5181600" y="4419600"/>
            <a:ext cx="228600" cy="7620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cxnSp>
        <p:nvCxnSpPr>
          <p:cNvPr id="48137" name="AutoShape 9"/>
          <p:cNvCxnSpPr>
            <a:cxnSpLocks noChangeShapeType="1"/>
            <a:stCxn id="48134" idx="2"/>
          </p:cNvCxnSpPr>
          <p:nvPr/>
        </p:nvCxnSpPr>
        <p:spPr bwMode="auto">
          <a:xfrm>
            <a:off x="5829300" y="5600700"/>
            <a:ext cx="420688" cy="32385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247063" cy="406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9154" name="Text Box 2"/>
          <p:cNvSpPr txBox="1">
            <a:spLocks noChangeArrowheads="1"/>
          </p:cNvSpPr>
          <p:nvPr/>
        </p:nvSpPr>
        <p:spPr bwMode="auto">
          <a:xfrm>
            <a:off x="2286000" y="1371600"/>
            <a:ext cx="45720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cs typeface="Arial" charset="0"/>
              </a:rPr>
              <a:t>Your code should look like this:</a:t>
            </a:r>
          </a:p>
        </p:txBody>
      </p:sp>
      <p:sp>
        <p:nvSpPr>
          <p:cNvPr id="49155" name="Text Box 3"/>
          <p:cNvSpPr txBox="1">
            <a:spLocks noChangeArrowheads="1"/>
          </p:cNvSpPr>
          <p:nvPr/>
        </p:nvSpPr>
        <p:spPr bwMode="auto">
          <a:xfrm>
            <a:off x="2895600" y="228600"/>
            <a:ext cx="48006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smtClean="0">
                <a:latin typeface="Calibri" charset="0"/>
              </a:rPr>
              <a:t>Backflip Method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3962400" y="304800"/>
            <a:ext cx="16764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Events</a:t>
            </a:r>
          </a:p>
        </p:txBody>
      </p:sp>
      <p:sp>
        <p:nvSpPr>
          <p:cNvPr id="50178" name="Text Box 2"/>
          <p:cNvSpPr txBox="1">
            <a:spLocks noChangeArrowheads="1"/>
          </p:cNvSpPr>
          <p:nvPr/>
        </p:nvSpPr>
        <p:spPr bwMode="auto">
          <a:xfrm>
            <a:off x="11113" y="1524000"/>
            <a:ext cx="40386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Now that we have written a method, we’ll use an </a:t>
            </a:r>
            <a:r>
              <a:rPr lang="en-US" sz="2500" b="1" smtClean="0">
                <a:solidFill>
                  <a:srgbClr val="FF0000"/>
                </a:solidFill>
                <a:latin typeface="Calibri" charset="0"/>
              </a:rPr>
              <a:t>event</a:t>
            </a:r>
            <a:r>
              <a:rPr lang="en-US" sz="2500" smtClean="0">
                <a:solidFill>
                  <a:srgbClr val="FF0000"/>
                </a:solidFill>
                <a:latin typeface="Calibri" charset="0"/>
              </a:rPr>
              <a:t> </a:t>
            </a:r>
            <a:r>
              <a:rPr lang="en-US" sz="2500" smtClean="0">
                <a:latin typeface="Calibri" charset="0"/>
              </a:rPr>
              <a:t>to see it in action.</a:t>
            </a:r>
          </a:p>
          <a:p>
            <a:pPr eaLnBrk="1" hangingPunct="1">
              <a:buFont typeface="Arial" charset="0"/>
              <a:buChar char="•"/>
              <a:defRPr/>
            </a:pPr>
            <a:r>
              <a:rPr lang="en-US" sz="2500" smtClean="0">
                <a:latin typeface="Calibri" charset="0"/>
              </a:rPr>
              <a:t>The </a:t>
            </a:r>
            <a:r>
              <a:rPr lang="en-US" sz="2500" b="1" smtClean="0">
                <a:solidFill>
                  <a:srgbClr val="FF0000"/>
                </a:solidFill>
                <a:latin typeface="Calibri" charset="0"/>
              </a:rPr>
              <a:t>event editor </a:t>
            </a:r>
            <a:r>
              <a:rPr lang="en-US" sz="2500" smtClean="0">
                <a:latin typeface="Calibri" charset="0"/>
              </a:rPr>
              <a:t>is found in the top right-hand corner of your screen. </a:t>
            </a:r>
          </a:p>
          <a:p>
            <a:pPr eaLnBrk="1" hangingPunct="1">
              <a:buFont typeface="Arial" charset="0"/>
              <a:buChar char="•"/>
              <a:defRPr/>
            </a:pPr>
            <a:r>
              <a:rPr lang="en-US" sz="2500" smtClean="0">
                <a:latin typeface="Calibri" charset="0"/>
              </a:rPr>
              <a:t>Events are used to tell our program when it should call our methods.</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075" y="1524000"/>
            <a:ext cx="4981575" cy="28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0180" name="Text Box 4"/>
          <p:cNvSpPr txBox="1">
            <a:spLocks noChangeArrowheads="1"/>
          </p:cNvSpPr>
          <p:nvPr/>
        </p:nvSpPr>
        <p:spPr bwMode="auto">
          <a:xfrm>
            <a:off x="5638800" y="5060950"/>
            <a:ext cx="3581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2000" smtClean="0">
                <a:latin typeface="Calibri" charset="0"/>
                <a:cs typeface="Arial" charset="0"/>
              </a:rPr>
              <a:t>This is the event editor</a:t>
            </a:r>
          </a:p>
        </p:txBody>
      </p:sp>
      <p:sp>
        <p:nvSpPr>
          <p:cNvPr id="50181" name="Rectangle 5"/>
          <p:cNvSpPr>
            <a:spLocks noChangeArrowheads="1"/>
          </p:cNvSpPr>
          <p:nvPr/>
        </p:nvSpPr>
        <p:spPr bwMode="auto">
          <a:xfrm>
            <a:off x="5638800" y="5032375"/>
            <a:ext cx="2590800" cy="457200"/>
          </a:xfrm>
          <a:prstGeom prst="rect">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50182" name="AutoShape 6"/>
          <p:cNvCxnSpPr>
            <a:cxnSpLocks noChangeShapeType="1"/>
          </p:cNvCxnSpPr>
          <p:nvPr/>
        </p:nvCxnSpPr>
        <p:spPr bwMode="auto">
          <a:xfrm flipH="1" flipV="1">
            <a:off x="5334000" y="4343400"/>
            <a:ext cx="304800" cy="609600"/>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381000" y="1371600"/>
            <a:ext cx="853440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You’ll see that when the world starts (when you press Play), your world does world.my first method.</a:t>
            </a:r>
          </a:p>
          <a:p>
            <a:pPr eaLnBrk="1" hangingPunct="1">
              <a:buFont typeface="Arial" charset="0"/>
              <a:buChar char="•"/>
              <a:defRPr/>
            </a:pPr>
            <a:r>
              <a:rPr lang="en-US" sz="2500" smtClean="0">
                <a:latin typeface="Calibri" charset="0"/>
              </a:rPr>
              <a:t>Click where it says world.my first method, and change it to </a:t>
            </a:r>
            <a:r>
              <a:rPr lang="en-US" sz="2500" b="1" smtClean="0">
                <a:solidFill>
                  <a:srgbClr val="FF0000"/>
                </a:solidFill>
                <a:latin typeface="Calibri" charset="0"/>
              </a:rPr>
              <a:t>your character &gt; backflip</a:t>
            </a:r>
            <a:r>
              <a:rPr lang="en-US" sz="2500" smtClean="0">
                <a:latin typeface="Calibri" charset="0"/>
              </a:rPr>
              <a:t>.</a:t>
            </a: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marL="342900" eaLnBrk="1" hangingPunct="1">
              <a:buClrTx/>
              <a:buFontTx/>
              <a:buNone/>
              <a:defRPr/>
            </a:pPr>
            <a:endParaRPr lang="en-US" sz="2500" smtClean="0">
              <a:latin typeface="Calibri" charset="0"/>
            </a:endParaRPr>
          </a:p>
          <a:p>
            <a:pPr eaLnBrk="1" hangingPunct="1">
              <a:buFont typeface="Arial" charset="0"/>
              <a:buChar char="•"/>
              <a:defRPr/>
            </a:pPr>
            <a:r>
              <a:rPr lang="en-US" sz="2500" smtClean="0">
                <a:latin typeface="Calibri" charset="0"/>
              </a:rPr>
              <a:t>Now when you press                       in the upper left, your character will do a backflip!</a:t>
            </a:r>
          </a:p>
        </p:txBody>
      </p:sp>
      <p:sp>
        <p:nvSpPr>
          <p:cNvPr id="51202" name="Text Box 2"/>
          <p:cNvSpPr txBox="1">
            <a:spLocks noChangeArrowheads="1"/>
          </p:cNvSpPr>
          <p:nvPr/>
        </p:nvSpPr>
        <p:spPr bwMode="auto">
          <a:xfrm>
            <a:off x="3962400" y="304800"/>
            <a:ext cx="16764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Events</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5410200"/>
            <a:ext cx="1511300" cy="55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l="272" t="6107"/>
          <a:stretch>
            <a:fillRect/>
          </a:stretch>
        </p:blipFill>
        <p:spPr bwMode="auto">
          <a:xfrm>
            <a:off x="0" y="3325813"/>
            <a:ext cx="9118600" cy="1931987"/>
          </a:xfrm>
          <a:prstGeom prst="rect">
            <a:avLst/>
          </a:prstGeom>
          <a:noFill/>
          <a:ln>
            <a:noFill/>
          </a:ln>
          <a:effectLst/>
          <a:extLst>
            <a:ext uri="{909E8E84-426E-40dd-AFC4-6F175D3DCCD1}">
              <a14:hiddenFill xmlns:a14="http://schemas.microsoft.com/office/drawing/2010/main">
                <a:blipFill dpi="0" rotWithShape="0">
                  <a:blip/>
                  <a:srcRect l="272" t="610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2590800" y="228600"/>
            <a:ext cx="5000625"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smtClean="0">
                <a:latin typeface="Calibri" charset="0"/>
              </a:rPr>
              <a:t>Backflip Method</a:t>
            </a:r>
          </a:p>
        </p:txBody>
      </p:sp>
      <p:sp>
        <p:nvSpPr>
          <p:cNvPr id="52226" name="Text Box 2"/>
          <p:cNvSpPr txBox="1">
            <a:spLocks noChangeArrowheads="1"/>
          </p:cNvSpPr>
          <p:nvPr/>
        </p:nvSpPr>
        <p:spPr bwMode="auto">
          <a:xfrm>
            <a:off x="657225" y="1055688"/>
            <a:ext cx="3381375" cy="733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Depending on how tall your character is, he/she might have hit his/her head on the ground.  To fix this, click </a:t>
            </a:r>
            <a:r>
              <a:rPr lang="en-US" sz="2500" b="1" smtClean="0">
                <a:solidFill>
                  <a:srgbClr val="FF0000"/>
                </a:solidFill>
                <a:latin typeface="Calibri" charset="0"/>
              </a:rPr>
              <a:t>1 meter </a:t>
            </a:r>
            <a:r>
              <a:rPr lang="en-US" sz="2500" smtClean="0">
                <a:latin typeface="Calibri" charset="0"/>
              </a:rPr>
              <a:t>next in the </a:t>
            </a:r>
            <a:r>
              <a:rPr lang="en-US" sz="2500" b="1" smtClean="0">
                <a:solidFill>
                  <a:srgbClr val="FF0000"/>
                </a:solidFill>
                <a:latin typeface="Calibri" charset="0"/>
              </a:rPr>
              <a:t>move up </a:t>
            </a:r>
            <a:r>
              <a:rPr lang="en-US" sz="2500" smtClean="0">
                <a:latin typeface="Calibri" charset="0"/>
              </a:rPr>
              <a:t>command, and choose </a:t>
            </a:r>
            <a:r>
              <a:rPr lang="en-US" sz="2500" b="1" smtClean="0">
                <a:solidFill>
                  <a:srgbClr val="FF0000"/>
                </a:solidFill>
                <a:latin typeface="Calibri" charset="0"/>
              </a:rPr>
              <a:t>other…</a:t>
            </a:r>
            <a:r>
              <a:rPr lang="en-US" sz="2500" smtClean="0">
                <a:latin typeface="Calibri" charset="0"/>
              </a:rPr>
              <a:t> Try typing </a:t>
            </a:r>
            <a:r>
              <a:rPr lang="en-US" sz="2500" b="1" smtClean="0">
                <a:solidFill>
                  <a:srgbClr val="FF0000"/>
                </a:solidFill>
                <a:latin typeface="Calibri" charset="0"/>
              </a:rPr>
              <a:t>2</a:t>
            </a:r>
            <a:r>
              <a:rPr lang="en-US" sz="2500" smtClean="0">
                <a:latin typeface="Calibri" charset="0"/>
              </a:rPr>
              <a:t> in the calculator that comes up to start.  </a:t>
            </a:r>
          </a:p>
          <a:p>
            <a:pPr>
              <a:buFont typeface="Arial" charset="0"/>
              <a:buChar char="•"/>
              <a:defRPr/>
            </a:pPr>
            <a:r>
              <a:rPr lang="en-US" sz="2500" smtClean="0">
                <a:latin typeface="Calibri" charset="0"/>
              </a:rPr>
              <a:t>Be sure to adjust the </a:t>
            </a:r>
            <a:r>
              <a:rPr lang="en-US" sz="2500" b="1" smtClean="0">
                <a:solidFill>
                  <a:srgbClr val="FF0000"/>
                </a:solidFill>
                <a:latin typeface="Calibri" charset="0"/>
              </a:rPr>
              <a:t>move down </a:t>
            </a:r>
            <a:r>
              <a:rPr lang="en-US" sz="2500" smtClean="0">
                <a:latin typeface="Calibri" charset="0"/>
              </a:rPr>
              <a:t>command, too.</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388" y="3200400"/>
            <a:ext cx="2576512" cy="343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990600"/>
            <a:ext cx="4800600" cy="2141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9" name="Oval 5"/>
          <p:cNvSpPr>
            <a:spLocks noChangeArrowheads="1"/>
          </p:cNvSpPr>
          <p:nvPr/>
        </p:nvSpPr>
        <p:spPr bwMode="auto">
          <a:xfrm>
            <a:off x="7162800" y="990600"/>
            <a:ext cx="990600" cy="392113"/>
          </a:xfrm>
          <a:prstGeom prst="ellipse">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52230" name="AutoShape 6"/>
          <p:cNvCxnSpPr>
            <a:cxnSpLocks noChangeShapeType="1"/>
          </p:cNvCxnSpPr>
          <p:nvPr/>
        </p:nvCxnSpPr>
        <p:spPr bwMode="auto">
          <a:xfrm>
            <a:off x="7772400" y="1447800"/>
            <a:ext cx="1588" cy="1360488"/>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52231" name="Oval 7"/>
          <p:cNvSpPr>
            <a:spLocks noChangeArrowheads="1"/>
          </p:cNvSpPr>
          <p:nvPr/>
        </p:nvSpPr>
        <p:spPr bwMode="auto">
          <a:xfrm>
            <a:off x="6477000" y="2667000"/>
            <a:ext cx="1219200" cy="457200"/>
          </a:xfrm>
          <a:prstGeom prst="ellipse">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828800" y="381000"/>
            <a:ext cx="57150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eaLnBrk="1" hangingPunct="1">
              <a:buClrTx/>
              <a:buFontTx/>
              <a:buNone/>
              <a:defRPr/>
            </a:pPr>
            <a:r>
              <a:rPr lang="en-US" sz="2500" smtClean="0">
                <a:latin typeface="Calibri" charset="0"/>
              </a:rPr>
              <a:t>After you click </a:t>
            </a:r>
            <a:r>
              <a:rPr lang="en-US" sz="2500" b="1" smtClean="0">
                <a:solidFill>
                  <a:srgbClr val="FF0000"/>
                </a:solidFill>
                <a:latin typeface="Calibri" charset="0"/>
              </a:rPr>
              <a:t>Open</a:t>
            </a:r>
            <a:r>
              <a:rPr lang="en-US" sz="2500" smtClean="0">
                <a:latin typeface="Calibri" charset="0"/>
              </a:rPr>
              <a:t>, your screen will look like this: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487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7750"/>
            <a:ext cx="8281988" cy="237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3250" name="Text Box 2"/>
          <p:cNvSpPr txBox="1">
            <a:spLocks noChangeArrowheads="1"/>
          </p:cNvSpPr>
          <p:nvPr/>
        </p:nvSpPr>
        <p:spPr bwMode="auto">
          <a:xfrm>
            <a:off x="2667000" y="304800"/>
            <a:ext cx="4752975"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smtClean="0">
                <a:latin typeface="Calibri" charset="0"/>
              </a:rPr>
              <a:t>Backflip Method</a:t>
            </a:r>
          </a:p>
        </p:txBody>
      </p:sp>
      <p:sp>
        <p:nvSpPr>
          <p:cNvPr id="53251" name="Text Box 3"/>
          <p:cNvSpPr txBox="1">
            <a:spLocks noChangeArrowheads="1"/>
          </p:cNvSpPr>
          <p:nvPr/>
        </p:nvSpPr>
        <p:spPr bwMode="auto">
          <a:xfrm>
            <a:off x="1066800" y="1371600"/>
            <a:ext cx="7315200" cy="276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Finally, to make have our character say “Hey! Welcome to my island!” and then do the backflip, select the </a:t>
            </a:r>
            <a:r>
              <a:rPr lang="en-US" sz="2500" b="1" smtClean="0">
                <a:solidFill>
                  <a:srgbClr val="FF0000"/>
                </a:solidFill>
                <a:latin typeface="Calibri" charset="0"/>
              </a:rPr>
              <a:t>world.my first method </a:t>
            </a:r>
            <a:r>
              <a:rPr lang="en-US" sz="2500" smtClean="0">
                <a:latin typeface="Calibri" charset="0"/>
              </a:rPr>
              <a:t>tab</a:t>
            </a:r>
            <a:r>
              <a:rPr lang="en-US" sz="2500" smtClean="0">
                <a:solidFill>
                  <a:srgbClr val="FF0000"/>
                </a:solidFill>
                <a:latin typeface="Calibri" charset="0"/>
              </a:rPr>
              <a:t> </a:t>
            </a:r>
            <a:r>
              <a:rPr lang="en-US" sz="2500" smtClean="0">
                <a:latin typeface="Calibri" charset="0"/>
              </a:rPr>
              <a:t>again</a:t>
            </a:r>
          </a:p>
          <a:p>
            <a:pPr>
              <a:buFont typeface="Arial" charset="0"/>
              <a:buChar char="•"/>
              <a:defRPr/>
            </a:pPr>
            <a:r>
              <a:rPr lang="en-US" sz="2500" smtClean="0">
                <a:latin typeface="Calibri" charset="0"/>
              </a:rPr>
              <a:t>Drag in </a:t>
            </a:r>
            <a:r>
              <a:rPr lang="en-US" sz="2500" b="1" smtClean="0">
                <a:solidFill>
                  <a:srgbClr val="FF0000"/>
                </a:solidFill>
                <a:latin typeface="Calibri" charset="0"/>
              </a:rPr>
              <a:t>backflip</a:t>
            </a:r>
            <a:r>
              <a:rPr lang="en-US" sz="2500" smtClean="0">
                <a:latin typeface="Calibri" charset="0"/>
              </a:rPr>
              <a:t> from your character’s list of methods.</a:t>
            </a:r>
          </a:p>
          <a:p>
            <a:pPr>
              <a:buFont typeface="Arial" charset="0"/>
              <a:buNone/>
              <a:defRPr/>
            </a:pPr>
            <a:endParaRPr lang="en-US" sz="2500" smtClean="0">
              <a:latin typeface="Calibri" charset="0"/>
            </a:endParaRPr>
          </a:p>
        </p:txBody>
      </p:sp>
      <p:cxnSp>
        <p:nvCxnSpPr>
          <p:cNvPr id="53252" name="AutoShape 4"/>
          <p:cNvCxnSpPr>
            <a:cxnSpLocks noChangeShapeType="1"/>
          </p:cNvCxnSpPr>
          <p:nvPr/>
        </p:nvCxnSpPr>
        <p:spPr bwMode="auto">
          <a:xfrm>
            <a:off x="1828800" y="4876800"/>
            <a:ext cx="2057400" cy="3810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sp>
        <p:nvSpPr>
          <p:cNvPr id="53253" name="Rectangle 5"/>
          <p:cNvSpPr>
            <a:spLocks noChangeArrowheads="1"/>
          </p:cNvSpPr>
          <p:nvPr/>
        </p:nvSpPr>
        <p:spPr bwMode="auto">
          <a:xfrm>
            <a:off x="4038600" y="3587750"/>
            <a:ext cx="2286000" cy="3048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3705225" y="282575"/>
            <a:ext cx="20574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Testing!</a:t>
            </a:r>
          </a:p>
        </p:txBody>
      </p:sp>
      <p:sp>
        <p:nvSpPr>
          <p:cNvPr id="54274" name="Text Box 2"/>
          <p:cNvSpPr txBox="1">
            <a:spLocks noChangeArrowheads="1"/>
          </p:cNvSpPr>
          <p:nvPr/>
        </p:nvSpPr>
        <p:spPr bwMode="auto">
          <a:xfrm>
            <a:off x="1076325" y="1322388"/>
            <a:ext cx="7315200" cy="123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Now change your “When the world starts” event in the event editor </a:t>
            </a:r>
            <a:r>
              <a:rPr lang="en-US" sz="2500" i="1" smtClean="0">
                <a:latin typeface="Calibri" charset="0"/>
              </a:rPr>
              <a:t>back </a:t>
            </a:r>
            <a:r>
              <a:rPr lang="en-US" sz="2500" smtClean="0">
                <a:latin typeface="Calibri" charset="0"/>
              </a:rPr>
              <a:t>to world.my first method.</a:t>
            </a:r>
          </a:p>
        </p:txBody>
      </p:sp>
      <p:sp>
        <p:nvSpPr>
          <p:cNvPr id="54275" name="Text Box 3"/>
          <p:cNvSpPr txBox="1">
            <a:spLocks noChangeArrowheads="1"/>
          </p:cNvSpPr>
          <p:nvPr/>
        </p:nvSpPr>
        <p:spPr bwMode="auto">
          <a:xfrm>
            <a:off x="1198563" y="4770438"/>
            <a:ext cx="7315200" cy="199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cs typeface="Arial" charset="0"/>
              </a:rPr>
              <a:t>We do all this because testing one method at a time will be a really good time-saving habit later.</a:t>
            </a:r>
          </a:p>
          <a:p>
            <a:pPr>
              <a:buFont typeface="Arial" charset="0"/>
              <a:buChar char="•"/>
              <a:defRPr/>
            </a:pPr>
            <a:r>
              <a:rPr lang="en-US" sz="2500" smtClean="0">
                <a:latin typeface="Calibri" charset="0"/>
                <a:cs typeface="Arial" charset="0"/>
              </a:rPr>
              <a:t>Now just press                       to run the whole thing!</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225" y="5553075"/>
            <a:ext cx="1300163" cy="47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4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679700"/>
            <a:ext cx="9017000" cy="149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2133600" y="152400"/>
            <a:ext cx="5668963"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Part 4: Add a Surprise</a:t>
            </a:r>
          </a:p>
        </p:txBody>
      </p:sp>
      <p:sp>
        <p:nvSpPr>
          <p:cNvPr id="55298" name="Text Box 2"/>
          <p:cNvSpPr txBox="1">
            <a:spLocks noChangeArrowheads="1"/>
          </p:cNvSpPr>
          <p:nvPr/>
        </p:nvSpPr>
        <p:spPr bwMode="auto">
          <a:xfrm>
            <a:off x="0" y="762000"/>
            <a:ext cx="9144000" cy="355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rPr>
              <a:t>First, drag in a</a:t>
            </a:r>
            <a:r>
              <a:rPr lang="en-US" sz="2500" b="1" dirty="0" smtClean="0">
                <a:solidFill>
                  <a:srgbClr val="FF0000"/>
                </a:solidFill>
                <a:latin typeface="Calibri" charset="0"/>
              </a:rPr>
              <a:t> shark say</a:t>
            </a:r>
            <a:r>
              <a:rPr lang="en-US" sz="2500" dirty="0" smtClean="0">
                <a:solidFill>
                  <a:srgbClr val="FF0000"/>
                </a:solidFill>
                <a:latin typeface="Calibri" charset="0"/>
              </a:rPr>
              <a:t> </a:t>
            </a:r>
            <a:r>
              <a:rPr lang="en-US" sz="2500" dirty="0" smtClean="0">
                <a:latin typeface="Calibri" charset="0"/>
              </a:rPr>
              <a:t>to the bottom of </a:t>
            </a:r>
            <a:r>
              <a:rPr lang="en-US" sz="2500" dirty="0" err="1" smtClean="0">
                <a:latin typeface="Calibri" charset="0"/>
              </a:rPr>
              <a:t>world.my</a:t>
            </a:r>
            <a:r>
              <a:rPr lang="en-US" sz="2500" dirty="0" smtClean="0">
                <a:latin typeface="Calibri" charset="0"/>
              </a:rPr>
              <a:t> first method.  Select other, then type </a:t>
            </a:r>
            <a:r>
              <a:rPr lang="en-US" sz="2500" b="1" dirty="0" smtClean="0">
                <a:solidFill>
                  <a:srgbClr val="FF0000"/>
                </a:solidFill>
                <a:latin typeface="Calibri" charset="0"/>
              </a:rPr>
              <a:t>“S” </a:t>
            </a:r>
            <a:r>
              <a:rPr lang="en-US" sz="2500" dirty="0" smtClean="0">
                <a:latin typeface="Calibri" charset="0"/>
              </a:rPr>
              <a:t>in the box that comes up</a:t>
            </a:r>
          </a:p>
          <a:p>
            <a:pPr>
              <a:buFont typeface="Arial" charset="0"/>
              <a:buChar char="•"/>
              <a:defRPr/>
            </a:pPr>
            <a:r>
              <a:rPr lang="en-US" sz="2500" dirty="0" smtClean="0">
                <a:latin typeface="Calibri" charset="0"/>
              </a:rPr>
              <a:t>Click </a:t>
            </a:r>
            <a:r>
              <a:rPr lang="en-US" sz="2500" b="1" dirty="0" smtClean="0">
                <a:solidFill>
                  <a:srgbClr val="FF0000"/>
                </a:solidFill>
                <a:latin typeface="Calibri" charset="0"/>
              </a:rPr>
              <a:t>more…</a:t>
            </a:r>
            <a:r>
              <a:rPr lang="en-US" sz="2500" b="1" dirty="0" smtClean="0">
                <a:latin typeface="Calibri" charset="0"/>
              </a:rPr>
              <a:t> </a:t>
            </a:r>
            <a:r>
              <a:rPr lang="en-US" sz="2500" dirty="0" smtClean="0">
                <a:latin typeface="Calibri" charset="0"/>
              </a:rPr>
              <a:t>next to this in your method editor, a menu of properties will appear.  Select </a:t>
            </a:r>
            <a:r>
              <a:rPr lang="en-US" sz="2500" b="1" dirty="0" smtClean="0">
                <a:solidFill>
                  <a:srgbClr val="FF0000"/>
                </a:solidFill>
                <a:latin typeface="Calibri" charset="0"/>
              </a:rPr>
              <a:t>duration</a:t>
            </a:r>
            <a:r>
              <a:rPr lang="en-US" sz="2500" dirty="0" smtClean="0">
                <a:latin typeface="Calibri" charset="0"/>
              </a:rPr>
              <a:t>, and change it to </a:t>
            </a:r>
            <a:r>
              <a:rPr lang="en-US" sz="2500" b="1" dirty="0" smtClean="0">
                <a:solidFill>
                  <a:srgbClr val="FF0000"/>
                </a:solidFill>
                <a:latin typeface="Calibri" charset="0"/>
              </a:rPr>
              <a:t>2 seconds </a:t>
            </a:r>
            <a:r>
              <a:rPr lang="en-US" sz="2500" dirty="0" smtClean="0">
                <a:latin typeface="Calibri" charset="0"/>
              </a:rPr>
              <a:t>so people have more time to read the message</a:t>
            </a:r>
          </a:p>
          <a:p>
            <a:pPr>
              <a:buFont typeface="Arial" charset="0"/>
              <a:buChar char="•"/>
              <a:defRPr/>
            </a:pPr>
            <a:r>
              <a:rPr lang="en-US" sz="2500" dirty="0" smtClean="0">
                <a:latin typeface="Calibri" charset="0"/>
              </a:rPr>
              <a:t>Then, drag in a </a:t>
            </a:r>
            <a:r>
              <a:rPr lang="en-US" sz="2500" b="1" dirty="0" smtClean="0">
                <a:solidFill>
                  <a:srgbClr val="FF0000"/>
                </a:solidFill>
                <a:latin typeface="Calibri" charset="0"/>
              </a:rPr>
              <a:t>heroine say </a:t>
            </a:r>
            <a:r>
              <a:rPr lang="en-US" sz="2500" dirty="0" smtClean="0">
                <a:latin typeface="Calibri" charset="0"/>
              </a:rPr>
              <a:t>to the bottom of </a:t>
            </a:r>
            <a:r>
              <a:rPr lang="en-US" sz="2500" dirty="0" err="1" smtClean="0">
                <a:latin typeface="Calibri" charset="0"/>
              </a:rPr>
              <a:t>world.my</a:t>
            </a:r>
            <a:r>
              <a:rPr lang="en-US" sz="2500" dirty="0" smtClean="0">
                <a:latin typeface="Calibri" charset="0"/>
              </a:rPr>
              <a:t> first method.  Select other, then type “What is S?” Change the duration to 2 seconds</a:t>
            </a:r>
          </a:p>
          <a:p>
            <a:pPr>
              <a:buFont typeface="Arial" charset="0"/>
              <a:buChar char="•"/>
              <a:defRPr/>
            </a:pPr>
            <a:r>
              <a:rPr lang="en-US" sz="2500" dirty="0" smtClean="0">
                <a:latin typeface="Calibri" charset="0"/>
              </a:rPr>
              <a:t>Your method will look like this:</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b="26917"/>
          <a:stretch>
            <a:fillRect/>
          </a:stretch>
        </p:blipFill>
        <p:spPr bwMode="auto">
          <a:xfrm>
            <a:off x="0" y="4267200"/>
            <a:ext cx="9144000" cy="2001838"/>
          </a:xfrm>
          <a:prstGeom prst="rect">
            <a:avLst/>
          </a:prstGeom>
          <a:noFill/>
          <a:ln>
            <a:noFill/>
          </a:ln>
          <a:effectLst/>
          <a:extLst>
            <a:ext uri="{909E8E84-426E-40dd-AFC4-6F175D3DCCD1}">
              <a14:hiddenFill xmlns:a14="http://schemas.microsoft.com/office/drawing/2010/main">
                <a:blipFill dpi="0" rotWithShape="0">
                  <a:blip/>
                  <a:srcRect b="2691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4672013"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ext Box 2"/>
          <p:cNvSpPr txBox="1">
            <a:spLocks noChangeArrowheads="1"/>
          </p:cNvSpPr>
          <p:nvPr/>
        </p:nvSpPr>
        <p:spPr bwMode="auto">
          <a:xfrm>
            <a:off x="1600200" y="228600"/>
            <a:ext cx="56388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Changing Camera Views</a:t>
            </a:r>
          </a:p>
        </p:txBody>
      </p:sp>
      <p:sp>
        <p:nvSpPr>
          <p:cNvPr id="56323" name="Text Box 3"/>
          <p:cNvSpPr txBox="1">
            <a:spLocks noChangeArrowheads="1"/>
          </p:cNvSpPr>
          <p:nvPr/>
        </p:nvSpPr>
        <p:spPr bwMode="auto">
          <a:xfrm>
            <a:off x="304800" y="1143000"/>
            <a:ext cx="3962400" cy="656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S also stands for “Shark,” so we’ll have the camera get a look at the shark.</a:t>
            </a:r>
          </a:p>
          <a:p>
            <a:pPr>
              <a:buFont typeface="Arial" charset="0"/>
              <a:buChar char="•"/>
              <a:defRPr/>
            </a:pPr>
            <a:r>
              <a:rPr lang="en-US" sz="2500" smtClean="0">
                <a:latin typeface="Calibri" charset="0"/>
              </a:rPr>
              <a:t>To get the camera to change position </a:t>
            </a:r>
            <a:r>
              <a:rPr lang="en-US" sz="2500" i="1" smtClean="0">
                <a:latin typeface="Calibri" charset="0"/>
              </a:rPr>
              <a:t>while your program runs</a:t>
            </a:r>
            <a:r>
              <a:rPr lang="en-US" sz="2500" smtClean="0">
                <a:latin typeface="Calibri" charset="0"/>
              </a:rPr>
              <a:t>, we have to use its methods.</a:t>
            </a:r>
          </a:p>
          <a:p>
            <a:pPr>
              <a:buFont typeface="Arial" charset="0"/>
              <a:buChar char="•"/>
              <a:defRPr/>
            </a:pPr>
            <a:r>
              <a:rPr lang="en-US" sz="2500" smtClean="0">
                <a:latin typeface="Calibri" charset="0"/>
              </a:rPr>
              <a:t>Select </a:t>
            </a:r>
            <a:r>
              <a:rPr lang="en-US" sz="2500" b="1" smtClean="0">
                <a:solidFill>
                  <a:srgbClr val="FF0000"/>
                </a:solidFill>
                <a:latin typeface="Calibri" charset="0"/>
              </a:rPr>
              <a:t>camera</a:t>
            </a:r>
            <a:r>
              <a:rPr lang="en-US" sz="2500" smtClean="0">
                <a:latin typeface="Calibri" charset="0"/>
              </a:rPr>
              <a:t> in the object tree, then drag in its </a:t>
            </a:r>
            <a:r>
              <a:rPr lang="en-US" sz="2500" b="1" smtClean="0">
                <a:solidFill>
                  <a:srgbClr val="FF0000"/>
                </a:solidFill>
                <a:latin typeface="Calibri" charset="0"/>
              </a:rPr>
              <a:t>set point of view to</a:t>
            </a:r>
            <a:r>
              <a:rPr lang="en-US" sz="2500" smtClean="0">
                <a:solidFill>
                  <a:srgbClr val="FF0000"/>
                </a:solidFill>
                <a:latin typeface="Calibri" charset="0"/>
              </a:rPr>
              <a:t> </a:t>
            </a:r>
            <a:r>
              <a:rPr lang="en-US" sz="2500" smtClean="0">
                <a:latin typeface="Calibri" charset="0"/>
              </a:rPr>
              <a:t>method.</a:t>
            </a:r>
          </a:p>
          <a:p>
            <a:pPr>
              <a:buFont typeface="Arial" charset="0"/>
              <a:buChar char="•"/>
              <a:defRPr/>
            </a:pPr>
            <a:r>
              <a:rPr lang="en-US" sz="2500" smtClean="0">
                <a:latin typeface="Calibri" charset="0"/>
              </a:rPr>
              <a:t>Select </a:t>
            </a:r>
            <a:r>
              <a:rPr lang="en-US" sz="2500" b="1" smtClean="0">
                <a:solidFill>
                  <a:srgbClr val="FF0000"/>
                </a:solidFill>
                <a:latin typeface="Calibri" charset="0"/>
              </a:rPr>
              <a:t>CameraViews &gt; SHARKview</a:t>
            </a:r>
            <a:r>
              <a:rPr lang="en-US" sz="2500" smtClean="0">
                <a:solidFill>
                  <a:srgbClr val="FF0000"/>
                </a:solidFill>
                <a:latin typeface="Calibri" charset="0"/>
              </a:rPr>
              <a:t> </a:t>
            </a:r>
            <a:r>
              <a:rPr lang="en-US" sz="2500" smtClean="0">
                <a:latin typeface="Calibri" charset="0"/>
              </a:rPr>
              <a:t>on the menu that comes up.</a:t>
            </a:r>
          </a:p>
        </p:txBody>
      </p:sp>
      <p:sp>
        <p:nvSpPr>
          <p:cNvPr id="56324" name="Rectangle 4"/>
          <p:cNvSpPr>
            <a:spLocks noChangeArrowheads="1"/>
          </p:cNvSpPr>
          <p:nvPr/>
        </p:nvSpPr>
        <p:spPr bwMode="auto">
          <a:xfrm>
            <a:off x="4267200" y="1143000"/>
            <a:ext cx="809625" cy="2286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5" name="Rectangle 5"/>
          <p:cNvSpPr>
            <a:spLocks noChangeArrowheads="1"/>
          </p:cNvSpPr>
          <p:nvPr/>
        </p:nvSpPr>
        <p:spPr bwMode="auto">
          <a:xfrm>
            <a:off x="4191000" y="5029200"/>
            <a:ext cx="1828800" cy="3048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56326" name="AutoShape 6"/>
          <p:cNvCxnSpPr>
            <a:cxnSpLocks noChangeShapeType="1"/>
            <a:stCxn id="56325" idx="3"/>
            <a:endCxn id="56330" idx="1"/>
          </p:cNvCxnSpPr>
          <p:nvPr/>
        </p:nvCxnSpPr>
        <p:spPr bwMode="auto">
          <a:xfrm>
            <a:off x="6019800" y="5181600"/>
            <a:ext cx="609600" cy="5715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cxnSp>
        <p:nvCxnSpPr>
          <p:cNvPr id="56327" name="AutoShape 7"/>
          <p:cNvCxnSpPr>
            <a:cxnSpLocks noChangeShapeType="1"/>
            <a:endCxn id="56325" idx="1"/>
          </p:cNvCxnSpPr>
          <p:nvPr/>
        </p:nvCxnSpPr>
        <p:spPr bwMode="auto">
          <a:xfrm flipV="1">
            <a:off x="3657600" y="5181600"/>
            <a:ext cx="533400" cy="457200"/>
          </a:xfrm>
          <a:prstGeom prst="bentConnector3">
            <a:avLst>
              <a:gd name="adj1" fmla="val 50000"/>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cxnSp>
        <p:nvCxnSpPr>
          <p:cNvPr id="56328" name="AutoShape 8"/>
          <p:cNvCxnSpPr>
            <a:cxnSpLocks noChangeShapeType="1"/>
          </p:cNvCxnSpPr>
          <p:nvPr/>
        </p:nvCxnSpPr>
        <p:spPr bwMode="auto">
          <a:xfrm rot="5400000" flipH="1" flipV="1">
            <a:off x="3314700" y="1714500"/>
            <a:ext cx="1371600" cy="533400"/>
          </a:xfrm>
          <a:prstGeom prst="curvedConnector3">
            <a:avLst>
              <a:gd name="adj1" fmla="val 98354"/>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sp>
        <p:nvSpPr>
          <p:cNvPr id="56329" name="Freeform 9"/>
          <p:cNvSpPr>
            <a:spLocks noChangeArrowheads="1"/>
          </p:cNvSpPr>
          <p:nvPr/>
        </p:nvSpPr>
        <p:spPr bwMode="auto">
          <a:xfrm>
            <a:off x="3505200" y="2590800"/>
            <a:ext cx="228600" cy="1558925"/>
          </a:xfrm>
          <a:custGeom>
            <a:avLst/>
            <a:gdLst>
              <a:gd name="G0" fmla="+- 54937 0 0"/>
              <a:gd name="G1" fmla="+- 1 0 0"/>
              <a:gd name="G2" fmla="+- 1 0 0"/>
              <a:gd name="G3" fmla="+- 1 0 0"/>
              <a:gd name="G4" fmla="+- 1 0 0"/>
              <a:gd name="G5" fmla="+- 1 0 0"/>
              <a:gd name="G6" fmla="+- 1 0 0"/>
              <a:gd name="T0" fmla="*/ 0 w 468969"/>
              <a:gd name="T1" fmla="*/ 644280 h 644770"/>
              <a:gd name="T2" fmla="*/ 411938 w 468969"/>
              <a:gd name="T3" fmla="*/ 468567 h 644770"/>
              <a:gd name="T4" fmla="*/ 459017 w 468969"/>
              <a:gd name="T5" fmla="*/ 0 h 644770"/>
            </a:gdLst>
            <a:ahLst/>
            <a:cxnLst>
              <a:cxn ang="0">
                <a:pos x="T0" y="T1"/>
              </a:cxn>
              <a:cxn ang="0">
                <a:pos x="T2" y="T3"/>
              </a:cxn>
              <a:cxn ang="0">
                <a:pos x="T4" y="T5"/>
              </a:cxn>
            </a:cxnLst>
            <a:rect l="0" t="0" r="r" b="b"/>
            <a:pathLst>
              <a:path w="468969" h="644770">
                <a:moveTo>
                  <a:pt x="0" y="644770"/>
                </a:moveTo>
                <a:cubicBezTo>
                  <a:pt x="167053" y="610577"/>
                  <a:pt x="334107" y="576385"/>
                  <a:pt x="410307" y="468923"/>
                </a:cubicBezTo>
                <a:cubicBezTo>
                  <a:pt x="486507" y="361461"/>
                  <a:pt x="471853" y="180730"/>
                  <a:pt x="457200" y="0"/>
                </a:cubicBezTo>
              </a:path>
            </a:pathLst>
          </a:custGeom>
          <a:noFill/>
          <a:ln w="25560" cap="flat">
            <a:solidFill>
              <a:srgbClr val="000000"/>
            </a:solidFill>
            <a:round/>
            <a:headEnd/>
            <a:tailEnd/>
          </a:ln>
          <a:effectLst>
            <a:outerShdw blurRad="63500" dist="20160" dir="5400000" algn="ctr" rotWithShape="0">
              <a:srgbClr val="00000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56330" name="Rectangle 10"/>
          <p:cNvSpPr>
            <a:spLocks noChangeArrowheads="1"/>
          </p:cNvSpPr>
          <p:nvPr/>
        </p:nvSpPr>
        <p:spPr bwMode="auto">
          <a:xfrm>
            <a:off x="6629400" y="5638800"/>
            <a:ext cx="1371600" cy="228600"/>
          </a:xfrm>
          <a:prstGeom prst="rect">
            <a:avLst/>
          </a:prstGeom>
          <a:noFill/>
          <a:ln w="38160" cap="sq">
            <a:solidFill>
              <a:srgbClr val="000000"/>
            </a:solidFill>
            <a:miter lim="800000"/>
            <a:headEnd/>
            <a:tailEnd/>
          </a:ln>
          <a:effectLst>
            <a:outerShdw blurRad="63500" dist="23040" dir="5400000" algn="ctr" rotWithShape="0">
              <a:srgbClr val="808080">
                <a:alpha val="35036"/>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304800" y="1219200"/>
            <a:ext cx="8610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cs typeface="Arial" charset="0"/>
              </a:rPr>
              <a:t>Your world.my first method should look like this:</a:t>
            </a:r>
          </a:p>
        </p:txBody>
      </p:sp>
      <p:sp>
        <p:nvSpPr>
          <p:cNvPr id="57346" name="Text Box 2"/>
          <p:cNvSpPr txBox="1">
            <a:spLocks noChangeArrowheads="1"/>
          </p:cNvSpPr>
          <p:nvPr/>
        </p:nvSpPr>
        <p:spPr bwMode="auto">
          <a:xfrm>
            <a:off x="2514600" y="282575"/>
            <a:ext cx="53340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a Surprise</a:t>
            </a:r>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b="15656"/>
          <a:stretch>
            <a:fillRect/>
          </a:stretch>
        </p:blipFill>
        <p:spPr bwMode="auto">
          <a:xfrm>
            <a:off x="0" y="2438400"/>
            <a:ext cx="9144000" cy="3627438"/>
          </a:xfrm>
          <a:prstGeom prst="rect">
            <a:avLst/>
          </a:prstGeom>
          <a:noFill/>
          <a:ln>
            <a:noFill/>
          </a:ln>
          <a:effectLst/>
          <a:extLst>
            <a:ext uri="{909E8E84-426E-40dd-AFC4-6F175D3DCCD1}">
              <a14:hiddenFill xmlns:a14="http://schemas.microsoft.com/office/drawing/2010/main">
                <a:blipFill dpi="0" rotWithShape="0">
                  <a:blip/>
                  <a:srcRect b="1565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7348" name="Rectangle 4"/>
          <p:cNvSpPr>
            <a:spLocks noChangeArrowheads="1"/>
          </p:cNvSpPr>
          <p:nvPr/>
        </p:nvSpPr>
        <p:spPr bwMode="auto">
          <a:xfrm>
            <a:off x="4763" y="5410200"/>
            <a:ext cx="7924800" cy="762000"/>
          </a:xfrm>
          <a:prstGeom prst="rect">
            <a:avLst/>
          </a:prstGeom>
          <a:noFill/>
          <a:ln w="38160" cap="sq">
            <a:solidFill>
              <a:srgbClr val="FF0000"/>
            </a:solidFill>
            <a:miter lim="800000"/>
            <a:headEnd/>
            <a:tailEnd/>
          </a:ln>
          <a:effectLst>
            <a:outerShdw blurRad="63500" dist="23040" dir="5400000" algn="ctr" rotWithShape="0">
              <a:srgbClr val="808080">
                <a:alpha val="35036"/>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6350" y="914400"/>
            <a:ext cx="9150350" cy="201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rPr>
              <a:t>Drag in a</a:t>
            </a:r>
            <a:r>
              <a:rPr lang="en-US" sz="2500" b="1" dirty="0" smtClean="0">
                <a:solidFill>
                  <a:srgbClr val="FF0000"/>
                </a:solidFill>
                <a:latin typeface="Calibri" charset="0"/>
              </a:rPr>
              <a:t> shark say</a:t>
            </a:r>
            <a:r>
              <a:rPr lang="en-US" sz="2500" dirty="0" smtClean="0">
                <a:solidFill>
                  <a:srgbClr val="FF0000"/>
                </a:solidFill>
                <a:latin typeface="Calibri" charset="0"/>
              </a:rPr>
              <a:t> </a:t>
            </a:r>
            <a:r>
              <a:rPr lang="en-US" sz="2500" dirty="0" smtClean="0">
                <a:latin typeface="Calibri" charset="0"/>
              </a:rPr>
              <a:t>to the bottom of </a:t>
            </a:r>
            <a:r>
              <a:rPr lang="en-US" sz="2500" dirty="0" err="1" smtClean="0">
                <a:latin typeface="Calibri" charset="0"/>
              </a:rPr>
              <a:t>world.my</a:t>
            </a:r>
            <a:r>
              <a:rPr lang="en-US" sz="2500" dirty="0" smtClean="0">
                <a:latin typeface="Calibri" charset="0"/>
              </a:rPr>
              <a:t> first method.  Select other, then type </a:t>
            </a:r>
            <a:r>
              <a:rPr lang="en-US" sz="2500" b="1" dirty="0" smtClean="0">
                <a:solidFill>
                  <a:srgbClr val="FF0000"/>
                </a:solidFill>
                <a:latin typeface="Calibri" charset="0"/>
              </a:rPr>
              <a:t>“S is for SURPRISE” </a:t>
            </a:r>
            <a:r>
              <a:rPr lang="en-US" sz="2500" dirty="0" smtClean="0">
                <a:latin typeface="Calibri" charset="0"/>
              </a:rPr>
              <a:t>in the box that comes up</a:t>
            </a:r>
          </a:p>
          <a:p>
            <a:pPr>
              <a:buFont typeface="Arial" charset="0"/>
              <a:buChar char="•"/>
              <a:defRPr/>
            </a:pPr>
            <a:r>
              <a:rPr lang="en-US" sz="2500" dirty="0" smtClean="0">
                <a:latin typeface="Calibri" charset="0"/>
              </a:rPr>
              <a:t>Click </a:t>
            </a:r>
            <a:r>
              <a:rPr lang="en-US" sz="2500" b="1" dirty="0" smtClean="0">
                <a:solidFill>
                  <a:srgbClr val="FF0000"/>
                </a:solidFill>
                <a:latin typeface="Calibri" charset="0"/>
              </a:rPr>
              <a:t>more…</a:t>
            </a:r>
            <a:r>
              <a:rPr lang="en-US" sz="2500" b="1" dirty="0" smtClean="0">
                <a:latin typeface="Calibri" charset="0"/>
              </a:rPr>
              <a:t> </a:t>
            </a:r>
            <a:r>
              <a:rPr lang="en-US" sz="2500" dirty="0" smtClean="0">
                <a:latin typeface="Calibri" charset="0"/>
              </a:rPr>
              <a:t>next to this in your method editor, a menu of properties will appear.  Select </a:t>
            </a:r>
            <a:r>
              <a:rPr lang="en-US" sz="2500" b="1" dirty="0" smtClean="0">
                <a:solidFill>
                  <a:srgbClr val="FF0000"/>
                </a:solidFill>
                <a:latin typeface="Calibri" charset="0"/>
              </a:rPr>
              <a:t>duration</a:t>
            </a:r>
            <a:r>
              <a:rPr lang="en-US" sz="2500" dirty="0" smtClean="0">
                <a:latin typeface="Calibri" charset="0"/>
              </a:rPr>
              <a:t>, and change it to </a:t>
            </a:r>
            <a:r>
              <a:rPr lang="en-US" sz="2500" b="1" dirty="0" smtClean="0">
                <a:solidFill>
                  <a:srgbClr val="FF0000"/>
                </a:solidFill>
                <a:latin typeface="Calibri" charset="0"/>
              </a:rPr>
              <a:t>2 seconds </a:t>
            </a:r>
            <a:r>
              <a:rPr lang="en-US" sz="2500" dirty="0" smtClean="0">
                <a:latin typeface="Calibri" charset="0"/>
                <a:cs typeface="Arial" charset="0"/>
              </a:rPr>
              <a:t>Your method should look like this:</a:t>
            </a:r>
          </a:p>
        </p:txBody>
      </p:sp>
      <p:sp>
        <p:nvSpPr>
          <p:cNvPr id="58370" name="Text Box 2"/>
          <p:cNvSpPr txBox="1">
            <a:spLocks noChangeArrowheads="1"/>
          </p:cNvSpPr>
          <p:nvPr/>
        </p:nvSpPr>
        <p:spPr bwMode="auto">
          <a:xfrm>
            <a:off x="2209800" y="152400"/>
            <a:ext cx="52578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a Surprise</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l="-111" t="21014"/>
          <a:stretch>
            <a:fillRect/>
          </a:stretch>
        </p:blipFill>
        <p:spPr bwMode="auto">
          <a:xfrm>
            <a:off x="0" y="3276600"/>
            <a:ext cx="9144000" cy="3392488"/>
          </a:xfrm>
          <a:prstGeom prst="rect">
            <a:avLst/>
          </a:prstGeom>
          <a:noFill/>
          <a:ln>
            <a:noFill/>
          </a:ln>
          <a:effectLst/>
          <a:extLst>
            <a:ext uri="{909E8E84-426E-40dd-AFC4-6F175D3DCCD1}">
              <a14:hiddenFill xmlns:a14="http://schemas.microsoft.com/office/drawing/2010/main">
                <a:blipFill dpi="0" rotWithShape="0">
                  <a:blip/>
                  <a:srcRect l="-111" t="2101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4400" smtClean="0">
                <a:latin typeface="Calibri" charset="0"/>
              </a:rPr>
              <a:t>Moving Camera Views</a:t>
            </a:r>
          </a:p>
        </p:txBody>
      </p:sp>
      <p:sp>
        <p:nvSpPr>
          <p:cNvPr id="59394" name="Text Box 2"/>
          <p:cNvSpPr txBox="1">
            <a:spLocks noChangeArrowheads="1"/>
          </p:cNvSpPr>
          <p:nvPr/>
        </p:nvSpPr>
        <p:spPr bwMode="auto">
          <a:xfrm>
            <a:off x="457200" y="1600200"/>
            <a:ext cx="83820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a:spcBef>
                <a:spcPts val="800"/>
              </a:spcBef>
              <a:buFont typeface="Arial" charset="0"/>
              <a:buChar char="•"/>
              <a:defRPr/>
            </a:pPr>
            <a:r>
              <a:rPr lang="en-US" sz="3200" smtClean="0">
                <a:latin typeface="Calibri" charset="0"/>
              </a:rPr>
              <a:t>Now we want to move the camera back to the starting position.</a:t>
            </a:r>
          </a:p>
          <a:p>
            <a:pPr>
              <a:spcBef>
                <a:spcPts val="800"/>
              </a:spcBef>
              <a:buFont typeface="Arial" charset="0"/>
              <a:buChar char="•"/>
              <a:defRPr/>
            </a:pPr>
            <a:r>
              <a:rPr lang="en-US" sz="3200" smtClean="0">
                <a:latin typeface="Calibri" charset="0"/>
              </a:rPr>
              <a:t>Select </a:t>
            </a:r>
            <a:r>
              <a:rPr lang="en-US" sz="3200" b="1" smtClean="0">
                <a:solidFill>
                  <a:srgbClr val="FF0000"/>
                </a:solidFill>
                <a:latin typeface="Calibri" charset="0"/>
              </a:rPr>
              <a:t>camera</a:t>
            </a:r>
            <a:r>
              <a:rPr lang="en-US" sz="3200" smtClean="0">
                <a:latin typeface="Calibri" charset="0"/>
              </a:rPr>
              <a:t> in the object tree, then drag in its </a:t>
            </a:r>
            <a:r>
              <a:rPr lang="en-US" sz="3200" b="1" smtClean="0">
                <a:solidFill>
                  <a:srgbClr val="FF0000"/>
                </a:solidFill>
                <a:latin typeface="Calibri" charset="0"/>
              </a:rPr>
              <a:t>set point of view to</a:t>
            </a:r>
            <a:r>
              <a:rPr lang="en-US" sz="3200" smtClean="0">
                <a:solidFill>
                  <a:srgbClr val="FF0000"/>
                </a:solidFill>
                <a:latin typeface="Calibri" charset="0"/>
              </a:rPr>
              <a:t> </a:t>
            </a:r>
            <a:r>
              <a:rPr lang="en-US" sz="3200" smtClean="0">
                <a:latin typeface="Calibri" charset="0"/>
              </a:rPr>
              <a:t>method.</a:t>
            </a:r>
          </a:p>
          <a:p>
            <a:pPr>
              <a:spcBef>
                <a:spcPts val="800"/>
              </a:spcBef>
              <a:buFont typeface="Arial" charset="0"/>
              <a:buChar char="•"/>
              <a:defRPr/>
            </a:pPr>
            <a:r>
              <a:rPr lang="en-US" sz="3200" smtClean="0">
                <a:latin typeface="Calibri" charset="0"/>
              </a:rPr>
              <a:t>Select </a:t>
            </a:r>
            <a:r>
              <a:rPr lang="en-US" sz="3200" b="1" smtClean="0">
                <a:solidFill>
                  <a:srgbClr val="FF0000"/>
                </a:solidFill>
                <a:latin typeface="Calibri" charset="0"/>
              </a:rPr>
              <a:t>CameraViews &gt; STARTView </a:t>
            </a:r>
            <a:r>
              <a:rPr lang="en-US" sz="3200" smtClean="0">
                <a:latin typeface="Calibri" charset="0"/>
              </a:rPr>
              <a:t>on the menu that comes up.</a:t>
            </a:r>
          </a:p>
          <a:p>
            <a:pPr>
              <a:spcBef>
                <a:spcPts val="800"/>
              </a:spcBef>
              <a:buFont typeface="Arial" charset="0"/>
              <a:buChar char="•"/>
              <a:defRPr/>
            </a:pPr>
            <a:r>
              <a:rPr lang="en-US" sz="3200" smtClean="0">
                <a:latin typeface="Calibri" charset="0"/>
              </a:rPr>
              <a:t>The line of code is shown: </a:t>
            </a:r>
          </a:p>
          <a:p>
            <a:pPr>
              <a:spcBef>
                <a:spcPts val="800"/>
              </a:spcBef>
              <a:buFont typeface="Arial" charset="0"/>
              <a:buNone/>
              <a:defRPr/>
            </a:pPr>
            <a:endParaRPr lang="en-US" sz="3200" smtClean="0">
              <a:latin typeface="Calibri" charset="0"/>
            </a:endParaRPr>
          </a:p>
          <a:p>
            <a:pPr marL="342900">
              <a:spcBef>
                <a:spcPts val="800"/>
              </a:spcBef>
              <a:buClrTx/>
              <a:buFontTx/>
              <a:buNone/>
              <a:defRPr/>
            </a:pPr>
            <a:endParaRPr lang="en-US" sz="3200" smtClean="0">
              <a:latin typeface="Calibri" charset="0"/>
            </a:endParaRP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t="72644" b="15758"/>
          <a:stretch>
            <a:fillRect/>
          </a:stretch>
        </p:blipFill>
        <p:spPr bwMode="auto">
          <a:xfrm>
            <a:off x="0" y="5486400"/>
            <a:ext cx="9144000" cy="528638"/>
          </a:xfrm>
          <a:prstGeom prst="rect">
            <a:avLst/>
          </a:prstGeom>
          <a:noFill/>
          <a:ln>
            <a:noFill/>
          </a:ln>
          <a:effectLst/>
          <a:extLst>
            <a:ext uri="{909E8E84-426E-40dd-AFC4-6F175D3DCCD1}">
              <a14:hiddenFill xmlns:a14="http://schemas.microsoft.com/office/drawing/2010/main">
                <a:blipFill dpi="0" rotWithShape="0">
                  <a:blip/>
                  <a:srcRect t="72644" b="1575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9144000" cy="1757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0418" name="Text Box 2"/>
          <p:cNvSpPr txBox="1">
            <a:spLocks noChangeArrowheads="1"/>
          </p:cNvSpPr>
          <p:nvPr/>
        </p:nvSpPr>
        <p:spPr bwMode="auto">
          <a:xfrm>
            <a:off x="2438400" y="304800"/>
            <a:ext cx="3990975"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a Surprise</a:t>
            </a:r>
          </a:p>
        </p:txBody>
      </p:sp>
      <p:sp>
        <p:nvSpPr>
          <p:cNvPr id="60419" name="Text Box 3"/>
          <p:cNvSpPr txBox="1">
            <a:spLocks noChangeArrowheads="1"/>
          </p:cNvSpPr>
          <p:nvPr/>
        </p:nvSpPr>
        <p:spPr bwMode="auto">
          <a:xfrm>
            <a:off x="381000" y="1143000"/>
            <a:ext cx="8610600" cy="16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cs typeface="Arial" charset="0"/>
              </a:rPr>
              <a:t>Then select </a:t>
            </a:r>
            <a:r>
              <a:rPr lang="en-US" sz="2500" b="1" dirty="0" smtClean="0">
                <a:solidFill>
                  <a:srgbClr val="FF0000"/>
                </a:solidFill>
                <a:latin typeface="Calibri" charset="0"/>
                <a:cs typeface="Arial" charset="0"/>
              </a:rPr>
              <a:t>shark</a:t>
            </a:r>
            <a:r>
              <a:rPr lang="en-US" sz="2500" dirty="0" smtClean="0">
                <a:latin typeface="Calibri" charset="0"/>
                <a:cs typeface="Arial" charset="0"/>
              </a:rPr>
              <a:t> in the object tree, drag in a </a:t>
            </a:r>
            <a:r>
              <a:rPr lang="en-US" sz="2500" b="1" dirty="0" smtClean="0">
                <a:solidFill>
                  <a:srgbClr val="FF0000"/>
                </a:solidFill>
                <a:latin typeface="Calibri" charset="0"/>
                <a:cs typeface="Arial" charset="0"/>
              </a:rPr>
              <a:t>move towards</a:t>
            </a:r>
            <a:r>
              <a:rPr lang="en-US" sz="2500" b="1" dirty="0" smtClean="0">
                <a:latin typeface="Calibri" charset="0"/>
                <a:cs typeface="Arial" charset="0"/>
              </a:rPr>
              <a:t> </a:t>
            </a:r>
            <a:r>
              <a:rPr lang="en-US" sz="2500" dirty="0" smtClean="0">
                <a:latin typeface="Calibri" charset="0"/>
                <a:cs typeface="Arial" charset="0"/>
              </a:rPr>
              <a:t>method, and choose </a:t>
            </a:r>
            <a:r>
              <a:rPr lang="en-US" sz="2500" b="1" dirty="0" smtClean="0">
                <a:solidFill>
                  <a:srgbClr val="FF0000"/>
                </a:solidFill>
                <a:latin typeface="Calibri" charset="0"/>
                <a:cs typeface="Arial" charset="0"/>
              </a:rPr>
              <a:t>2 meters &gt;</a:t>
            </a:r>
            <a:r>
              <a:rPr lang="en-US" sz="2500" b="1" dirty="0" smtClean="0">
                <a:latin typeface="Calibri" charset="0"/>
                <a:cs typeface="Arial" charset="0"/>
              </a:rPr>
              <a:t> </a:t>
            </a:r>
            <a:r>
              <a:rPr lang="en-US" sz="2500" b="1" dirty="0" smtClean="0">
                <a:solidFill>
                  <a:srgbClr val="FF0000"/>
                </a:solidFill>
                <a:latin typeface="Calibri" charset="0"/>
                <a:cs typeface="Arial" charset="0"/>
              </a:rPr>
              <a:t>rowboat &gt; the entire rowboat</a:t>
            </a:r>
          </a:p>
          <a:p>
            <a:pPr>
              <a:buFont typeface="Arial" charset="0"/>
              <a:buChar char="•"/>
              <a:defRPr/>
            </a:pPr>
            <a:r>
              <a:rPr lang="en-US" sz="2500" dirty="0" smtClean="0">
                <a:latin typeface="Calibri" charset="0"/>
                <a:cs typeface="Arial" charset="0"/>
              </a:rPr>
              <a:t>This will have the shark move 2 meters towards your boat.</a:t>
            </a:r>
          </a:p>
        </p:txBody>
      </p:sp>
      <p:sp>
        <p:nvSpPr>
          <p:cNvPr id="60420" name="Rectangle 4"/>
          <p:cNvSpPr>
            <a:spLocks noChangeArrowheads="1"/>
          </p:cNvSpPr>
          <p:nvPr/>
        </p:nvSpPr>
        <p:spPr bwMode="auto">
          <a:xfrm>
            <a:off x="0" y="4876800"/>
            <a:ext cx="1633538" cy="3048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60421" name="AutoShape 5"/>
          <p:cNvCxnSpPr>
            <a:cxnSpLocks noChangeShapeType="1"/>
            <a:stCxn id="60420" idx="3"/>
          </p:cNvCxnSpPr>
          <p:nvPr/>
        </p:nvCxnSpPr>
        <p:spPr bwMode="auto">
          <a:xfrm flipV="1">
            <a:off x="1633538" y="4876800"/>
            <a:ext cx="1871662" cy="1524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60422" name="Rectangle 6"/>
          <p:cNvSpPr>
            <a:spLocks noChangeArrowheads="1"/>
          </p:cNvSpPr>
          <p:nvPr/>
        </p:nvSpPr>
        <p:spPr bwMode="auto">
          <a:xfrm>
            <a:off x="4343400" y="5867400"/>
            <a:ext cx="1219200" cy="3048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60423" name="AutoShape 7"/>
          <p:cNvCxnSpPr>
            <a:cxnSpLocks noChangeShapeType="1"/>
          </p:cNvCxnSpPr>
          <p:nvPr/>
        </p:nvCxnSpPr>
        <p:spPr bwMode="auto">
          <a:xfrm>
            <a:off x="3505200" y="4953000"/>
            <a:ext cx="762000" cy="1068388"/>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60424" name="Rectangle 8"/>
          <p:cNvSpPr>
            <a:spLocks noChangeArrowheads="1"/>
          </p:cNvSpPr>
          <p:nvPr/>
        </p:nvSpPr>
        <p:spPr bwMode="auto">
          <a:xfrm>
            <a:off x="7162800" y="5410200"/>
            <a:ext cx="1493838" cy="3810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60425" name="AutoShape 9"/>
          <p:cNvCxnSpPr>
            <a:cxnSpLocks noChangeShapeType="1"/>
          </p:cNvCxnSpPr>
          <p:nvPr/>
        </p:nvCxnSpPr>
        <p:spPr bwMode="auto">
          <a:xfrm flipV="1">
            <a:off x="5486400" y="5562600"/>
            <a:ext cx="306388" cy="52705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2438400" y="282575"/>
            <a:ext cx="441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a Surprise</a:t>
            </a:r>
          </a:p>
        </p:txBody>
      </p:sp>
      <p:sp>
        <p:nvSpPr>
          <p:cNvPr id="61442" name="Text Box 2"/>
          <p:cNvSpPr txBox="1">
            <a:spLocks noChangeArrowheads="1"/>
          </p:cNvSpPr>
          <p:nvPr/>
        </p:nvSpPr>
        <p:spPr bwMode="auto">
          <a:xfrm>
            <a:off x="398463" y="1341438"/>
            <a:ext cx="4335462" cy="656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Change the distance of your move towards method to how far away you think you estimate your shark is from the rowboat.</a:t>
            </a:r>
          </a:p>
          <a:p>
            <a:pPr>
              <a:buFont typeface="Arial" charset="0"/>
              <a:buChar char="•"/>
              <a:defRPr/>
            </a:pPr>
            <a:r>
              <a:rPr lang="en-US" sz="2500" smtClean="0">
                <a:latin typeface="Calibri" charset="0"/>
              </a:rPr>
              <a:t>To do so, click </a:t>
            </a:r>
            <a:r>
              <a:rPr lang="en-US" sz="2500" b="1" smtClean="0">
                <a:solidFill>
                  <a:srgbClr val="FF0000"/>
                </a:solidFill>
                <a:latin typeface="Calibri" charset="0"/>
              </a:rPr>
              <a:t>amount=2 meters</a:t>
            </a:r>
            <a:r>
              <a:rPr lang="en-US" sz="2500" smtClean="0">
                <a:latin typeface="Calibri" charset="0"/>
              </a:rPr>
              <a:t>, </a:t>
            </a:r>
            <a:r>
              <a:rPr lang="en-US" sz="2500" b="1" smtClean="0">
                <a:solidFill>
                  <a:srgbClr val="FF0000"/>
                </a:solidFill>
                <a:latin typeface="Calibri" charset="0"/>
              </a:rPr>
              <a:t>other</a:t>
            </a:r>
            <a:r>
              <a:rPr lang="en-US" sz="2500" smtClean="0">
                <a:latin typeface="Calibri" charset="0"/>
              </a:rPr>
              <a:t>, then type in </a:t>
            </a:r>
            <a:r>
              <a:rPr lang="en-US" sz="2500" b="1" smtClean="0">
                <a:solidFill>
                  <a:srgbClr val="FF0000"/>
                </a:solidFill>
                <a:latin typeface="Calibri" charset="0"/>
              </a:rPr>
              <a:t>your guess</a:t>
            </a:r>
            <a:r>
              <a:rPr lang="en-US" sz="2500" smtClean="0">
                <a:latin typeface="Calibri" charset="0"/>
              </a:rPr>
              <a:t> on the calculator</a:t>
            </a:r>
          </a:p>
          <a:p>
            <a:pPr>
              <a:buFont typeface="Arial" charset="0"/>
              <a:buChar char="•"/>
              <a:defRPr/>
            </a:pPr>
            <a:r>
              <a:rPr lang="en-US" sz="2500" smtClean="0">
                <a:latin typeface="Calibri" charset="0"/>
              </a:rPr>
              <a:t>Set the </a:t>
            </a:r>
            <a:r>
              <a:rPr lang="en-US" sz="2500" b="1" smtClean="0">
                <a:solidFill>
                  <a:srgbClr val="FF0000"/>
                </a:solidFill>
                <a:latin typeface="Calibri" charset="0"/>
              </a:rPr>
              <a:t>duration</a:t>
            </a:r>
            <a:r>
              <a:rPr lang="en-US" sz="2500" smtClean="0">
                <a:solidFill>
                  <a:srgbClr val="FF0000"/>
                </a:solidFill>
                <a:latin typeface="Calibri" charset="0"/>
              </a:rPr>
              <a:t> </a:t>
            </a:r>
            <a:r>
              <a:rPr lang="en-US" sz="2500" smtClean="0">
                <a:latin typeface="Calibri" charset="0"/>
              </a:rPr>
              <a:t>(under more…) of your </a:t>
            </a:r>
            <a:r>
              <a:rPr lang="en-US" sz="2500" b="1" smtClean="0">
                <a:solidFill>
                  <a:srgbClr val="FF0000"/>
                </a:solidFill>
                <a:latin typeface="Calibri" charset="0"/>
              </a:rPr>
              <a:t>move towards </a:t>
            </a:r>
            <a:r>
              <a:rPr lang="en-US" sz="2500" smtClean="0">
                <a:latin typeface="Calibri" charset="0"/>
              </a:rPr>
              <a:t>method</a:t>
            </a:r>
            <a:r>
              <a:rPr lang="en-US" sz="2500" smtClean="0">
                <a:solidFill>
                  <a:srgbClr val="FF0000"/>
                </a:solidFill>
                <a:latin typeface="Calibri" charset="0"/>
              </a:rPr>
              <a:t> </a:t>
            </a:r>
            <a:r>
              <a:rPr lang="en-US" sz="2500" smtClean="0">
                <a:latin typeface="Calibri" charset="0"/>
              </a:rPr>
              <a:t>to </a:t>
            </a:r>
            <a:r>
              <a:rPr lang="en-US" sz="2500" b="1" smtClean="0">
                <a:solidFill>
                  <a:srgbClr val="FF0000"/>
                </a:solidFill>
                <a:latin typeface="Calibri" charset="0"/>
              </a:rPr>
              <a:t>5 seconds</a:t>
            </a:r>
            <a:r>
              <a:rPr lang="en-US" sz="2500" b="1" smtClean="0">
                <a:latin typeface="Calibri" charset="0"/>
              </a:rPr>
              <a:t> </a:t>
            </a:r>
            <a:r>
              <a:rPr lang="en-US" sz="2500" smtClean="0">
                <a:latin typeface="Calibri" charset="0"/>
              </a:rPr>
              <a:t>so the user has time to react to the shark</a:t>
            </a:r>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41438"/>
            <a:ext cx="3429000" cy="4564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76200" y="1219200"/>
            <a:ext cx="57912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cs typeface="Arial" charset="0"/>
              </a:rPr>
              <a:t>Your method should look like this:</a:t>
            </a:r>
          </a:p>
        </p:txBody>
      </p:sp>
      <p:sp>
        <p:nvSpPr>
          <p:cNvPr id="62466" name="Text Box 2"/>
          <p:cNvSpPr txBox="1">
            <a:spLocks noChangeArrowheads="1"/>
          </p:cNvSpPr>
          <p:nvPr/>
        </p:nvSpPr>
        <p:spPr bwMode="auto">
          <a:xfrm>
            <a:off x="2133600" y="304800"/>
            <a:ext cx="4162425"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Adding a Surprise</a:t>
            </a:r>
          </a:p>
        </p:txBody>
      </p:sp>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8388"/>
            <a:ext cx="9144000" cy="4552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2057400"/>
            <a:ext cx="5219700" cy="4478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Text Box 2"/>
          <p:cNvSpPr txBox="1">
            <a:spLocks noChangeArrowheads="1"/>
          </p:cNvSpPr>
          <p:nvPr/>
        </p:nvSpPr>
        <p:spPr bwMode="auto">
          <a:xfrm>
            <a:off x="2514600" y="258763"/>
            <a:ext cx="4038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eaLnBrk="1" hangingPunct="1">
              <a:buClrTx/>
              <a:buFontTx/>
              <a:buNone/>
              <a:defRPr/>
            </a:pPr>
            <a:r>
              <a:rPr lang="en-US" sz="4000" smtClean="0">
                <a:latin typeface="Calibri" charset="0"/>
              </a:rPr>
              <a:t>Saving your world</a:t>
            </a:r>
          </a:p>
        </p:txBody>
      </p:sp>
      <p:sp>
        <p:nvSpPr>
          <p:cNvPr id="8195" name="Text Box 3"/>
          <p:cNvSpPr txBox="1">
            <a:spLocks noChangeArrowheads="1"/>
          </p:cNvSpPr>
          <p:nvPr/>
        </p:nvSpPr>
        <p:spPr bwMode="auto">
          <a:xfrm>
            <a:off x="381000" y="1004888"/>
            <a:ext cx="8915400" cy="352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Before we do anything else, let’s save our world. You should also always do this before you close out of Alice. </a:t>
            </a:r>
          </a:p>
          <a:p>
            <a:pPr eaLnBrk="1" hangingPunct="1">
              <a:buFont typeface="Arial" charset="0"/>
              <a:buNone/>
              <a:defRPr/>
            </a:pPr>
            <a:endParaRPr lang="en-US" sz="2500" smtClean="0">
              <a:latin typeface="Calibri" charset="0"/>
            </a:endParaRPr>
          </a:p>
          <a:p>
            <a:pPr eaLnBrk="1" hangingPunct="1">
              <a:buFont typeface="Arial" charset="0"/>
              <a:buChar char="•"/>
              <a:defRPr/>
            </a:pPr>
            <a:r>
              <a:rPr lang="en-US" sz="2500" smtClean="0">
                <a:latin typeface="Calibri" charset="0"/>
              </a:rPr>
              <a:t>Click on </a:t>
            </a:r>
            <a:r>
              <a:rPr lang="en-US" sz="2500" b="1" smtClean="0">
                <a:solidFill>
                  <a:srgbClr val="FF0000"/>
                </a:solidFill>
                <a:latin typeface="Calibri" charset="0"/>
              </a:rPr>
              <a:t>File</a:t>
            </a:r>
            <a:r>
              <a:rPr lang="en-US" sz="2500" smtClean="0">
                <a:solidFill>
                  <a:srgbClr val="FF0000"/>
                </a:solidFill>
                <a:latin typeface="Calibri" charset="0"/>
              </a:rPr>
              <a:t> </a:t>
            </a:r>
            <a:r>
              <a:rPr lang="en-US" sz="2500" smtClean="0">
                <a:latin typeface="Calibri" charset="0"/>
              </a:rPr>
              <a:t>at the </a:t>
            </a:r>
          </a:p>
          <a:p>
            <a:pPr eaLnBrk="1" hangingPunct="1">
              <a:buClrTx/>
              <a:buFontTx/>
              <a:buNone/>
              <a:defRPr/>
            </a:pPr>
            <a:r>
              <a:rPr lang="en-US" sz="2500" smtClean="0">
                <a:latin typeface="Calibri" charset="0"/>
              </a:rPr>
              <a:t>top left-hand corner</a:t>
            </a:r>
          </a:p>
          <a:p>
            <a:pPr eaLnBrk="1" hangingPunct="1">
              <a:buClrTx/>
              <a:buFontTx/>
              <a:buNone/>
              <a:defRPr/>
            </a:pPr>
            <a:r>
              <a:rPr lang="en-US" sz="2500" smtClean="0">
                <a:latin typeface="Calibri" charset="0"/>
              </a:rPr>
              <a:t> of your screen, and </a:t>
            </a:r>
          </a:p>
          <a:p>
            <a:pPr eaLnBrk="1" hangingPunct="1">
              <a:buClrTx/>
              <a:buFontTx/>
              <a:buNone/>
              <a:defRPr/>
            </a:pPr>
            <a:r>
              <a:rPr lang="en-US" sz="2500" smtClean="0">
                <a:latin typeface="Calibri" charset="0"/>
              </a:rPr>
              <a:t>then click on </a:t>
            </a:r>
          </a:p>
          <a:p>
            <a:pPr eaLnBrk="1" hangingPunct="1">
              <a:buClrTx/>
              <a:buFontTx/>
              <a:buNone/>
              <a:defRPr/>
            </a:pPr>
            <a:r>
              <a:rPr lang="en-US" sz="2500" b="1" smtClean="0">
                <a:solidFill>
                  <a:srgbClr val="FF0000"/>
                </a:solidFill>
                <a:latin typeface="Calibri" charset="0"/>
              </a:rPr>
              <a:t>Save World</a:t>
            </a:r>
            <a:r>
              <a:rPr lang="en-US" sz="2500" smtClean="0">
                <a:latin typeface="Calibri" charset="0"/>
              </a:rPr>
              <a:t>. </a:t>
            </a:r>
          </a:p>
        </p:txBody>
      </p:sp>
      <p:sp>
        <p:nvSpPr>
          <p:cNvPr id="8196" name="Oval 4"/>
          <p:cNvSpPr>
            <a:spLocks noChangeArrowheads="1"/>
          </p:cNvSpPr>
          <p:nvPr/>
        </p:nvSpPr>
        <p:spPr bwMode="auto">
          <a:xfrm>
            <a:off x="3200400" y="2133600"/>
            <a:ext cx="533400" cy="457200"/>
          </a:xfrm>
          <a:prstGeom prst="ellipse">
            <a:avLst/>
          </a:prstGeom>
          <a:noFill/>
          <a:ln w="507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8197" name="AutoShape 5"/>
          <p:cNvCxnSpPr>
            <a:cxnSpLocks noChangeShapeType="1"/>
          </p:cNvCxnSpPr>
          <p:nvPr/>
        </p:nvCxnSpPr>
        <p:spPr bwMode="auto">
          <a:xfrm>
            <a:off x="3465513" y="2592388"/>
            <a:ext cx="152400" cy="457200"/>
          </a:xfrm>
          <a:prstGeom prst="straightConnector1">
            <a:avLst/>
          </a:prstGeom>
          <a:noFill/>
          <a:ln w="5076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4114800" y="304800"/>
            <a:ext cx="10668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Test</a:t>
            </a:r>
          </a:p>
        </p:txBody>
      </p:sp>
      <p:sp>
        <p:nvSpPr>
          <p:cNvPr id="63490" name="Text Box 2"/>
          <p:cNvSpPr txBox="1">
            <a:spLocks noChangeArrowheads="1"/>
          </p:cNvSpPr>
          <p:nvPr/>
        </p:nvSpPr>
        <p:spPr bwMode="auto">
          <a:xfrm>
            <a:off x="228600" y="1042988"/>
            <a:ext cx="9067800" cy="809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Now press </a:t>
            </a:r>
            <a:r>
              <a:rPr lang="en-US" sz="2500" b="1" smtClean="0">
                <a:solidFill>
                  <a:srgbClr val="FF0000"/>
                </a:solidFill>
                <a:latin typeface="Calibri" charset="0"/>
              </a:rPr>
              <a:t>Play</a:t>
            </a:r>
            <a:r>
              <a:rPr lang="en-US" sz="2500" smtClean="0">
                <a:solidFill>
                  <a:srgbClr val="FF0000"/>
                </a:solidFill>
                <a:latin typeface="Calibri" charset="0"/>
              </a:rPr>
              <a:t> </a:t>
            </a:r>
            <a:r>
              <a:rPr lang="en-US" sz="2500" smtClean="0">
                <a:latin typeface="Calibri" charset="0"/>
              </a:rPr>
              <a:t>to test your world!</a:t>
            </a:r>
          </a:p>
          <a:p>
            <a:pPr eaLnBrk="1" hangingPunct="1">
              <a:buFont typeface="Arial" charset="0"/>
              <a:buChar char="•"/>
              <a:defRPr/>
            </a:pPr>
            <a:r>
              <a:rPr lang="en-US" sz="2500" smtClean="0">
                <a:latin typeface="Calibri" charset="0"/>
              </a:rPr>
              <a:t>Your shark should stop just in front of the boat, but because we just guessed his distance to the boat, he probably won’t.  Play with the </a:t>
            </a:r>
            <a:r>
              <a:rPr lang="en-US" sz="2500" b="1" smtClean="0">
                <a:solidFill>
                  <a:srgbClr val="FF0000"/>
                </a:solidFill>
                <a:latin typeface="Calibri" charset="0"/>
              </a:rPr>
              <a:t>distance</a:t>
            </a:r>
            <a:r>
              <a:rPr lang="en-US" sz="2500" smtClean="0">
                <a:latin typeface="Calibri" charset="0"/>
              </a:rPr>
              <a:t> in your </a:t>
            </a:r>
            <a:r>
              <a:rPr lang="en-US" sz="2500" b="1" smtClean="0">
                <a:solidFill>
                  <a:srgbClr val="FF0000"/>
                </a:solidFill>
                <a:latin typeface="Calibri" charset="0"/>
              </a:rPr>
              <a:t>move toward </a:t>
            </a:r>
            <a:r>
              <a:rPr lang="en-US" sz="2500" smtClean="0">
                <a:latin typeface="Calibri" charset="0"/>
              </a:rPr>
              <a:t>call until your shark ends up like this:</a:t>
            </a: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marL="342900" eaLnBrk="1" hangingPunct="1">
              <a:buClrTx/>
              <a:buFontTx/>
              <a:buNone/>
              <a:defRPr/>
            </a:pPr>
            <a:endParaRPr lang="en-US" sz="2500" smtClean="0">
              <a:latin typeface="Calibri" charset="0"/>
            </a:endParaRPr>
          </a:p>
          <a:p>
            <a:pPr eaLnBrk="1" hangingPunct="1">
              <a:buFont typeface="Arial" charset="0"/>
              <a:buChar char="•"/>
              <a:defRPr/>
            </a:pPr>
            <a:r>
              <a:rPr lang="en-US" sz="2500" smtClean="0">
                <a:latin typeface="Calibri" charset="0"/>
              </a:rPr>
              <a:t>For me, the distance was 4 meters. </a:t>
            </a:r>
          </a:p>
          <a:p>
            <a:pPr eaLnBrk="1" hangingPunct="1">
              <a:buFont typeface="Arial" charset="0"/>
              <a:buNone/>
              <a:defRPr/>
            </a:pPr>
            <a:endParaRPr lang="en-US" sz="2500" smtClean="0"/>
          </a:p>
          <a:p>
            <a:pPr eaLnBrk="1" hangingPunct="1">
              <a:buFont typeface="Arial" charset="0"/>
              <a:buNone/>
              <a:defRPr/>
            </a:pPr>
            <a:endParaRPr lang="en-US" sz="2500" smtClean="0"/>
          </a:p>
          <a:p>
            <a:pPr eaLnBrk="1" hangingPunct="1">
              <a:buFont typeface="Arial" charset="0"/>
              <a:buNone/>
              <a:defRPr/>
            </a:pPr>
            <a:endParaRPr lang="en-US" sz="2500" smtClean="0"/>
          </a:p>
          <a:p>
            <a:pPr eaLnBrk="1" hangingPunct="1">
              <a:buFont typeface="Arial" charset="0"/>
              <a:buNone/>
              <a:defRPr/>
            </a:pPr>
            <a:endParaRPr lang="en-US" sz="2500" smtClean="0"/>
          </a:p>
          <a:p>
            <a:pPr eaLnBrk="1" hangingPunct="1">
              <a:buFont typeface="Arial" charset="0"/>
              <a:buNone/>
              <a:defRPr/>
            </a:pPr>
            <a:endParaRPr lang="en-US" sz="2500" smtClean="0"/>
          </a:p>
          <a:p>
            <a:pPr eaLnBrk="1" hangingPunct="1">
              <a:buFont typeface="Arial" charset="0"/>
              <a:buNone/>
              <a:defRPr/>
            </a:pPr>
            <a:endParaRPr lang="en-US" sz="2500" smtClean="0"/>
          </a:p>
          <a:p>
            <a:pPr eaLnBrk="1" hangingPunct="1">
              <a:buFont typeface="Arial" charset="0"/>
              <a:buNone/>
              <a:defRPr/>
            </a:pPr>
            <a:endParaRPr lang="en-US" sz="2500" smtClean="0"/>
          </a:p>
          <a:p>
            <a:pPr eaLnBrk="1" hangingPunct="1">
              <a:buFont typeface="Arial" charset="0"/>
              <a:buNone/>
              <a:defRPr/>
            </a:pPr>
            <a:endParaRPr lang="en-US" sz="2500" smtClean="0"/>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0"/>
            <a:ext cx="6096000" cy="264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900" y="1524000"/>
            <a:ext cx="5245100" cy="2954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706" name="Text Box 2"/>
          <p:cNvSpPr txBox="1">
            <a:spLocks noChangeArrowheads="1"/>
          </p:cNvSpPr>
          <p:nvPr/>
        </p:nvSpPr>
        <p:spPr bwMode="auto">
          <a:xfrm>
            <a:off x="2438400" y="358775"/>
            <a:ext cx="4724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Moving the Boat </a:t>
            </a:r>
          </a:p>
        </p:txBody>
      </p:sp>
      <p:sp>
        <p:nvSpPr>
          <p:cNvPr id="72707" name="Text Box 3"/>
          <p:cNvSpPr txBox="1">
            <a:spLocks noChangeArrowheads="1"/>
          </p:cNvSpPr>
          <p:nvPr/>
        </p:nvSpPr>
        <p:spPr bwMode="auto">
          <a:xfrm>
            <a:off x="304800" y="1447800"/>
            <a:ext cx="3581400" cy="432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cs typeface="Arial" charset="0"/>
              </a:rPr>
              <a:t>We’d  </a:t>
            </a:r>
            <a:r>
              <a:rPr lang="en-US" sz="2500" dirty="0" smtClean="0">
                <a:latin typeface="Calibri" charset="0"/>
                <a:cs typeface="Arial" charset="0"/>
              </a:rPr>
              <a:t>like to move the rowboat with the arrow keys</a:t>
            </a:r>
          </a:p>
          <a:p>
            <a:pPr>
              <a:buFont typeface="Arial" charset="0"/>
              <a:buChar char="•"/>
              <a:defRPr/>
            </a:pPr>
            <a:r>
              <a:rPr lang="en-US" sz="2500" dirty="0" smtClean="0">
                <a:latin typeface="Calibri" charset="0"/>
                <a:cs typeface="Arial" charset="0"/>
              </a:rPr>
              <a:t>Click </a:t>
            </a:r>
            <a:r>
              <a:rPr lang="en-US" sz="2500" b="1" dirty="0" smtClean="0">
                <a:solidFill>
                  <a:srgbClr val="FF0000"/>
                </a:solidFill>
                <a:latin typeface="Calibri" charset="0"/>
                <a:cs typeface="Arial" charset="0"/>
              </a:rPr>
              <a:t>create new event</a:t>
            </a:r>
            <a:r>
              <a:rPr lang="en-US" sz="2500" b="1" dirty="0" smtClean="0">
                <a:latin typeface="Calibri" charset="0"/>
                <a:cs typeface="Arial" charset="0"/>
              </a:rPr>
              <a:t> </a:t>
            </a:r>
            <a:r>
              <a:rPr lang="en-US" sz="2500" dirty="0" smtClean="0">
                <a:latin typeface="Calibri" charset="0"/>
                <a:cs typeface="Arial" charset="0"/>
              </a:rPr>
              <a:t>in the event editor (top right)</a:t>
            </a:r>
          </a:p>
          <a:p>
            <a:pPr>
              <a:buFont typeface="Arial" charset="0"/>
              <a:buChar char="•"/>
              <a:defRPr/>
            </a:pPr>
            <a:r>
              <a:rPr lang="en-US" sz="2500" dirty="0" smtClean="0">
                <a:latin typeface="Calibri" charset="0"/>
                <a:cs typeface="Arial" charset="0"/>
              </a:rPr>
              <a:t>Choose </a:t>
            </a:r>
            <a:r>
              <a:rPr lang="en-US" sz="2500" b="1" dirty="0" smtClean="0">
                <a:solidFill>
                  <a:srgbClr val="FF0000"/>
                </a:solidFill>
                <a:latin typeface="Calibri" charset="0"/>
                <a:cs typeface="Arial" charset="0"/>
              </a:rPr>
              <a:t>Let the arrow keys move subject</a:t>
            </a:r>
          </a:p>
          <a:p>
            <a:pPr>
              <a:buFont typeface="Arial" charset="0"/>
              <a:buChar char="•"/>
              <a:defRPr/>
            </a:pPr>
            <a:r>
              <a:rPr lang="en-US" sz="2500" dirty="0" smtClean="0">
                <a:latin typeface="Calibri" charset="0"/>
                <a:cs typeface="Arial" charset="0"/>
              </a:rPr>
              <a:t>Change </a:t>
            </a:r>
            <a:r>
              <a:rPr lang="en-US" sz="2500" b="1" dirty="0" smtClean="0">
                <a:solidFill>
                  <a:srgbClr val="FF0000"/>
                </a:solidFill>
                <a:latin typeface="Calibri" charset="0"/>
                <a:cs typeface="Arial" charset="0"/>
              </a:rPr>
              <a:t>camera</a:t>
            </a:r>
            <a:r>
              <a:rPr lang="en-US" sz="2500" dirty="0" smtClean="0">
                <a:latin typeface="Calibri" charset="0"/>
                <a:cs typeface="Arial" charset="0"/>
              </a:rPr>
              <a:t> to </a:t>
            </a:r>
            <a:r>
              <a:rPr lang="en-US" sz="2500" b="1" dirty="0" smtClean="0">
                <a:solidFill>
                  <a:srgbClr val="FF0000"/>
                </a:solidFill>
                <a:latin typeface="Calibri" charset="0"/>
                <a:cs typeface="Arial" charset="0"/>
              </a:rPr>
              <a:t>rowboat &gt; the entire rowboat</a:t>
            </a:r>
          </a:p>
        </p:txBody>
      </p:sp>
      <p:pic>
        <p:nvPicPr>
          <p:cNvPr id="727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50" y="4800600"/>
            <a:ext cx="4457700" cy="84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72709" name="AutoShape 5"/>
          <p:cNvCxnSpPr>
            <a:cxnSpLocks noChangeShapeType="1"/>
          </p:cNvCxnSpPr>
          <p:nvPr/>
        </p:nvCxnSpPr>
        <p:spPr bwMode="auto">
          <a:xfrm flipV="1">
            <a:off x="3733800" y="3505200"/>
            <a:ext cx="1066800" cy="1524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72710" name="Rectangle 6"/>
          <p:cNvSpPr>
            <a:spLocks noChangeArrowheads="1"/>
          </p:cNvSpPr>
          <p:nvPr/>
        </p:nvSpPr>
        <p:spPr bwMode="auto">
          <a:xfrm>
            <a:off x="4648200" y="1447800"/>
            <a:ext cx="1676400" cy="4572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72711" name="Rectangle 7"/>
          <p:cNvSpPr>
            <a:spLocks noChangeArrowheads="1"/>
          </p:cNvSpPr>
          <p:nvPr/>
        </p:nvSpPr>
        <p:spPr bwMode="auto">
          <a:xfrm>
            <a:off x="7010400" y="4953000"/>
            <a:ext cx="1295400" cy="5334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Moving the Boat</a:t>
            </a:r>
          </a:p>
        </p:txBody>
      </p:sp>
      <p:sp>
        <p:nvSpPr>
          <p:cNvPr id="3" name="Content Placeholder 2"/>
          <p:cNvSpPr>
            <a:spLocks noGrp="1"/>
          </p:cNvSpPr>
          <p:nvPr>
            <p:ph idx="1"/>
          </p:nvPr>
        </p:nvSpPr>
        <p:spPr>
          <a:xfrm>
            <a:off x="457200" y="1600200"/>
            <a:ext cx="4572000" cy="4524375"/>
          </a:xfrm>
        </p:spPr>
        <p:txBody>
          <a:bodyPr/>
          <a:lstStyle/>
          <a:p>
            <a:pPr marL="457200" indent="-457200">
              <a:buFont typeface="Arial"/>
              <a:buChar char="•"/>
              <a:defRPr/>
            </a:pPr>
            <a:r>
              <a:rPr lang="en-US" sz="2800" dirty="0" smtClean="0"/>
              <a:t>Try running the animation now and moving the boat with the arrow keys</a:t>
            </a:r>
          </a:p>
          <a:p>
            <a:pPr marL="457200" indent="-457200">
              <a:buFont typeface="Arial"/>
              <a:buChar char="•"/>
              <a:defRPr/>
            </a:pPr>
            <a:r>
              <a:rPr lang="en-US" sz="2800" dirty="0" smtClean="0"/>
              <a:t>You will see that it moves by itself</a:t>
            </a:r>
          </a:p>
          <a:p>
            <a:pPr marL="457200" indent="-457200">
              <a:buFont typeface="Arial"/>
              <a:buChar char="•"/>
              <a:defRPr/>
            </a:pPr>
            <a:r>
              <a:rPr lang="en-US" sz="2800" dirty="0" smtClean="0"/>
              <a:t>We’d like to move the boat with the Heroine inside, so we’re going to create a </a:t>
            </a:r>
            <a:r>
              <a:rPr lang="en-US" sz="2800" dirty="0" err="1" smtClean="0"/>
              <a:t>GetInBoat</a:t>
            </a:r>
            <a:r>
              <a:rPr lang="en-US" sz="2800" dirty="0" smtClean="0"/>
              <a:t> method to accomplish that</a:t>
            </a:r>
          </a:p>
        </p:txBody>
      </p:sp>
      <p:pic>
        <p:nvPicPr>
          <p:cNvPr id="1832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9988" y="2133600"/>
            <a:ext cx="41640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533400" y="261938"/>
            <a:ext cx="82296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eaLnBrk="1" hangingPunct="1">
              <a:buClrTx/>
              <a:buFontTx/>
              <a:buNone/>
              <a:defRPr/>
            </a:pPr>
            <a:r>
              <a:rPr lang="en-US" sz="3200" dirty="0" smtClean="0">
                <a:latin typeface="Calibri" charset="0"/>
              </a:rPr>
              <a:t>Part 5: </a:t>
            </a:r>
            <a:r>
              <a:rPr lang="en-US" sz="3200" dirty="0" err="1" smtClean="0">
                <a:latin typeface="Calibri" charset="0"/>
              </a:rPr>
              <a:t>GetInBoat</a:t>
            </a:r>
            <a:r>
              <a:rPr lang="en-US" sz="3200" dirty="0" smtClean="0">
                <a:latin typeface="Calibri" charset="0"/>
              </a:rPr>
              <a:t> Method (Using Vehicles)</a:t>
            </a:r>
          </a:p>
        </p:txBody>
      </p:sp>
      <p:sp>
        <p:nvSpPr>
          <p:cNvPr id="64514" name="Text Box 2"/>
          <p:cNvSpPr txBox="1">
            <a:spLocks noChangeArrowheads="1"/>
          </p:cNvSpPr>
          <p:nvPr/>
        </p:nvSpPr>
        <p:spPr bwMode="auto">
          <a:xfrm>
            <a:off x="762000" y="1608138"/>
            <a:ext cx="3467100" cy="580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rPr>
              <a:t>While the shark can’t exactly walk on land and attack our character, we’re going to have him/her escape in the rowboat anyway</a:t>
            </a:r>
          </a:p>
          <a:p>
            <a:pPr>
              <a:buFont typeface="Arial" charset="0"/>
              <a:buChar char="•"/>
              <a:defRPr/>
            </a:pPr>
            <a:r>
              <a:rPr lang="en-US" sz="2500" dirty="0" smtClean="0">
                <a:latin typeface="Calibri" charset="0"/>
              </a:rPr>
              <a:t>Click on your </a:t>
            </a:r>
            <a:r>
              <a:rPr lang="en-US" sz="2500" b="1" dirty="0" smtClean="0">
                <a:solidFill>
                  <a:srgbClr val="FF0000"/>
                </a:solidFill>
                <a:latin typeface="Calibri" charset="0"/>
              </a:rPr>
              <a:t>character</a:t>
            </a:r>
            <a:r>
              <a:rPr lang="en-US" sz="2500" dirty="0" smtClean="0">
                <a:solidFill>
                  <a:srgbClr val="FF0000"/>
                </a:solidFill>
                <a:latin typeface="Calibri" charset="0"/>
              </a:rPr>
              <a:t> </a:t>
            </a:r>
            <a:r>
              <a:rPr lang="en-US" sz="2500" dirty="0" smtClean="0">
                <a:latin typeface="Calibri" charset="0"/>
              </a:rPr>
              <a:t>in the object tree, then create a new method.  Call it </a:t>
            </a:r>
            <a:r>
              <a:rPr lang="en-US" sz="2500" dirty="0" err="1" smtClean="0">
                <a:latin typeface="Calibri" charset="0"/>
              </a:rPr>
              <a:t>getInBoat</a:t>
            </a:r>
            <a:endParaRPr lang="en-US" sz="2500" dirty="0" smtClean="0">
              <a:latin typeface="Calibri" charset="0"/>
            </a:endParaRP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38275"/>
            <a:ext cx="2765425" cy="5048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4516" name="Rectangle 4"/>
          <p:cNvSpPr>
            <a:spLocks noChangeArrowheads="1"/>
          </p:cNvSpPr>
          <p:nvPr/>
        </p:nvSpPr>
        <p:spPr bwMode="auto">
          <a:xfrm>
            <a:off x="5029200" y="2514600"/>
            <a:ext cx="1447800" cy="457200"/>
          </a:xfrm>
          <a:prstGeom prst="rect">
            <a:avLst/>
          </a:prstGeom>
          <a:noFill/>
          <a:ln w="38160" cap="sq">
            <a:solidFill>
              <a:srgbClr val="FF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64517" name="AutoShape 5"/>
          <p:cNvCxnSpPr>
            <a:cxnSpLocks noChangeShapeType="1"/>
            <a:endCxn id="64516" idx="1"/>
          </p:cNvCxnSpPr>
          <p:nvPr/>
        </p:nvCxnSpPr>
        <p:spPr bwMode="auto">
          <a:xfrm flipV="1">
            <a:off x="4229100" y="2741613"/>
            <a:ext cx="800100" cy="2212975"/>
          </a:xfrm>
          <a:prstGeom prst="bentConnector3">
            <a:avLst>
              <a:gd name="adj1" fmla="val 34653"/>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Testing the </a:t>
            </a:r>
            <a:r>
              <a:rPr lang="en-US" dirty="0" err="1" smtClean="0"/>
              <a:t>getInBoat</a:t>
            </a:r>
            <a:r>
              <a:rPr lang="en-US" dirty="0" smtClean="0"/>
              <a:t> method</a:t>
            </a:r>
          </a:p>
        </p:txBody>
      </p:sp>
      <p:sp>
        <p:nvSpPr>
          <p:cNvPr id="7" name="Content Placeholder 6"/>
          <p:cNvSpPr>
            <a:spLocks noGrp="1"/>
          </p:cNvSpPr>
          <p:nvPr>
            <p:ph idx="1"/>
          </p:nvPr>
        </p:nvSpPr>
        <p:spPr>
          <a:xfrm>
            <a:off x="457200" y="1600200"/>
            <a:ext cx="8228013" cy="2590800"/>
          </a:xfrm>
        </p:spPr>
        <p:txBody>
          <a:bodyPr/>
          <a:lstStyle/>
          <a:p>
            <a:pPr marL="457200" indent="-457200">
              <a:buFont typeface="Arial"/>
              <a:buChar char="•"/>
              <a:defRPr/>
            </a:pPr>
            <a:r>
              <a:rPr lang="en-US" dirty="0" smtClean="0"/>
              <a:t>To test the </a:t>
            </a:r>
            <a:r>
              <a:rPr lang="en-US" dirty="0" err="1" smtClean="0"/>
              <a:t>getInBoat</a:t>
            </a:r>
            <a:r>
              <a:rPr lang="en-US" dirty="0" smtClean="0"/>
              <a:t> method, change the event “When the world starts” to call the </a:t>
            </a:r>
            <a:r>
              <a:rPr lang="en-US" dirty="0" err="1" smtClean="0"/>
              <a:t>heroine.getInBoat</a:t>
            </a:r>
            <a:r>
              <a:rPr lang="en-US" dirty="0" smtClean="0"/>
              <a:t> method</a:t>
            </a:r>
          </a:p>
          <a:p>
            <a:pPr marL="457200" indent="-457200">
              <a:buFont typeface="Arial"/>
              <a:buChar char="•"/>
              <a:defRPr/>
            </a:pPr>
            <a:r>
              <a:rPr lang="en-US" dirty="0" smtClean="0"/>
              <a:t>This way we can test only the </a:t>
            </a:r>
            <a:r>
              <a:rPr lang="en-US" dirty="0" err="1" smtClean="0"/>
              <a:t>getInBoat</a:t>
            </a:r>
            <a:r>
              <a:rPr lang="en-US" dirty="0" smtClean="0"/>
              <a:t> method as we develop it. </a:t>
            </a:r>
          </a:p>
        </p:txBody>
      </p:sp>
      <p:pic>
        <p:nvPicPr>
          <p:cNvPr id="8" name="Content Placeholder 5"/>
          <p:cNvPicPr>
            <a:picLocks noChangeAspect="1"/>
          </p:cNvPicPr>
          <p:nvPr/>
        </p:nvPicPr>
        <p:blipFill>
          <a:blip r:embed="rId2"/>
          <a:srcRect t="9559" b="9559"/>
          <a:stretch>
            <a:fillRect/>
          </a:stretch>
        </p:blipFill>
        <p:spPr bwMode="auto">
          <a:xfrm>
            <a:off x="533400" y="4495800"/>
            <a:ext cx="8228013"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1323975"/>
            <a:ext cx="2633663" cy="4924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5538" name="Text Box 2"/>
          <p:cNvSpPr txBox="1">
            <a:spLocks noChangeArrowheads="1"/>
          </p:cNvSpPr>
          <p:nvPr/>
        </p:nvSpPr>
        <p:spPr bwMode="auto">
          <a:xfrm>
            <a:off x="647700" y="1624013"/>
            <a:ext cx="411480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Now click on the </a:t>
            </a:r>
            <a:r>
              <a:rPr lang="en-US" sz="2500" b="1" smtClean="0">
                <a:solidFill>
                  <a:srgbClr val="FF0000"/>
                </a:solidFill>
                <a:latin typeface="Calibri" charset="0"/>
              </a:rPr>
              <a:t>properties</a:t>
            </a:r>
            <a:r>
              <a:rPr lang="en-US" sz="2500" smtClean="0">
                <a:latin typeface="Calibri" charset="0"/>
              </a:rPr>
              <a:t> tab in the details pane (where the methods are)</a:t>
            </a:r>
          </a:p>
          <a:p>
            <a:pPr>
              <a:buFont typeface="Arial" charset="0"/>
              <a:buChar char="•"/>
              <a:defRPr/>
            </a:pPr>
            <a:r>
              <a:rPr lang="en-US" sz="2500" smtClean="0">
                <a:latin typeface="Calibri" charset="0"/>
              </a:rPr>
              <a:t>The properties pane lets you change various things about your object. </a:t>
            </a:r>
          </a:p>
          <a:p>
            <a:pPr>
              <a:buFont typeface="Arial" charset="0"/>
              <a:buChar char="•"/>
              <a:defRPr/>
            </a:pPr>
            <a:r>
              <a:rPr lang="en-US" sz="2500" smtClean="0">
                <a:latin typeface="Calibri" charset="0"/>
              </a:rPr>
              <a:t>Later, you’ll be able to make your character red, radioactive, or invisible</a:t>
            </a:r>
          </a:p>
          <a:p>
            <a:pPr>
              <a:buFont typeface="Arial" charset="0"/>
              <a:buChar char="•"/>
              <a:defRPr/>
            </a:pPr>
            <a:r>
              <a:rPr lang="en-US" sz="2500" smtClean="0">
                <a:latin typeface="Calibri" charset="0"/>
              </a:rPr>
              <a:t>For now, look at the </a:t>
            </a:r>
            <a:r>
              <a:rPr lang="en-US" sz="2500" b="1" smtClean="0">
                <a:solidFill>
                  <a:srgbClr val="FF0000"/>
                </a:solidFill>
                <a:latin typeface="Calibri" charset="0"/>
              </a:rPr>
              <a:t>vehicle</a:t>
            </a:r>
            <a:r>
              <a:rPr lang="en-US" sz="2500" smtClean="0">
                <a:latin typeface="Calibri" charset="0"/>
              </a:rPr>
              <a:t> property</a:t>
            </a:r>
          </a:p>
        </p:txBody>
      </p:sp>
      <p:sp>
        <p:nvSpPr>
          <p:cNvPr id="65539" name="Rectangle 3"/>
          <p:cNvSpPr>
            <a:spLocks noChangeArrowheads="1"/>
          </p:cNvSpPr>
          <p:nvPr/>
        </p:nvSpPr>
        <p:spPr bwMode="auto">
          <a:xfrm>
            <a:off x="5410200" y="1524000"/>
            <a:ext cx="914400" cy="381000"/>
          </a:xfrm>
          <a:prstGeom prst="rect">
            <a:avLst/>
          </a:prstGeom>
          <a:noFill/>
          <a:ln w="38160" cap="sq">
            <a:solidFill>
              <a:srgbClr val="FF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65540" name="Text Box 4"/>
          <p:cNvSpPr txBox="1">
            <a:spLocks noChangeArrowheads="1"/>
          </p:cNvSpPr>
          <p:nvPr/>
        </p:nvSpPr>
        <p:spPr bwMode="auto">
          <a:xfrm>
            <a:off x="2667000" y="304800"/>
            <a:ext cx="48768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err="1" smtClean="0">
                <a:latin typeface="Calibri" charset="0"/>
              </a:rPr>
              <a:t>GetInBoat</a:t>
            </a:r>
            <a:r>
              <a:rPr lang="en-US" sz="4000" dirty="0" smtClean="0">
                <a:latin typeface="Calibri" charset="0"/>
              </a:rPr>
              <a:t> Method </a:t>
            </a:r>
          </a:p>
        </p:txBody>
      </p:sp>
      <p:sp>
        <p:nvSpPr>
          <p:cNvPr id="65541" name="Rectangle 5"/>
          <p:cNvSpPr>
            <a:spLocks noChangeArrowheads="1"/>
          </p:cNvSpPr>
          <p:nvPr/>
        </p:nvSpPr>
        <p:spPr bwMode="auto">
          <a:xfrm>
            <a:off x="5410200" y="3429000"/>
            <a:ext cx="1524000" cy="357188"/>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cxnSp>
        <p:nvCxnSpPr>
          <p:cNvPr id="65542" name="AutoShape 6"/>
          <p:cNvCxnSpPr>
            <a:cxnSpLocks noChangeShapeType="1"/>
            <a:endCxn id="65541" idx="1"/>
          </p:cNvCxnSpPr>
          <p:nvPr/>
        </p:nvCxnSpPr>
        <p:spPr bwMode="auto">
          <a:xfrm flipV="1">
            <a:off x="4760913" y="3606800"/>
            <a:ext cx="649287" cy="1652588"/>
          </a:xfrm>
          <a:prstGeom prst="bentConnector3">
            <a:avLst>
              <a:gd name="adj1" fmla="val 31519"/>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cxnSp>
        <p:nvCxnSpPr>
          <p:cNvPr id="65543" name="AutoShape 7"/>
          <p:cNvCxnSpPr>
            <a:cxnSpLocks noChangeShapeType="1"/>
            <a:endCxn id="65539" idx="1"/>
          </p:cNvCxnSpPr>
          <p:nvPr/>
        </p:nvCxnSpPr>
        <p:spPr bwMode="auto">
          <a:xfrm flipV="1">
            <a:off x="4841875" y="1714500"/>
            <a:ext cx="568325" cy="114300"/>
          </a:xfrm>
          <a:prstGeom prst="straightConnector1">
            <a:avLst/>
          </a:prstGeom>
          <a:noFill/>
          <a:ln w="25560" cap="sq">
            <a:solidFill>
              <a:srgbClr val="000000"/>
            </a:solidFill>
            <a:miter lim="800000"/>
            <a:headEnd/>
            <a:tailEnd type="triangle" w="med" len="med"/>
          </a:ln>
          <a:effectLst>
            <a:outerShdw blurRad="63500" dist="20160" dir="5400000" algn="ctr" rotWithShape="0">
              <a:srgbClr val="808080">
                <a:alpha val="38034"/>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2514600" y="228600"/>
            <a:ext cx="43434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err="1" smtClean="0">
                <a:latin typeface="Calibri" charset="0"/>
              </a:rPr>
              <a:t>GetInBoat</a:t>
            </a:r>
            <a:r>
              <a:rPr lang="en-US" sz="4000" dirty="0" smtClean="0">
                <a:latin typeface="Calibri" charset="0"/>
              </a:rPr>
              <a:t> Method</a:t>
            </a:r>
          </a:p>
        </p:txBody>
      </p:sp>
      <p:sp>
        <p:nvSpPr>
          <p:cNvPr id="66562" name="Text Box 2"/>
          <p:cNvSpPr txBox="1">
            <a:spLocks noChangeArrowheads="1"/>
          </p:cNvSpPr>
          <p:nvPr/>
        </p:nvSpPr>
        <p:spPr bwMode="auto">
          <a:xfrm>
            <a:off x="762000" y="4778375"/>
            <a:ext cx="7897813" cy="276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cs typeface="Arial" charset="0"/>
              </a:rPr>
              <a:t>Drag the </a:t>
            </a:r>
            <a:r>
              <a:rPr lang="en-US" sz="2500" b="1" smtClean="0">
                <a:solidFill>
                  <a:srgbClr val="FF0000"/>
                </a:solidFill>
                <a:latin typeface="Calibri" charset="0"/>
                <a:cs typeface="Arial" charset="0"/>
              </a:rPr>
              <a:t>vehicle</a:t>
            </a:r>
            <a:r>
              <a:rPr lang="en-US" sz="2500" smtClean="0">
                <a:latin typeface="Calibri" charset="0"/>
                <a:cs typeface="Arial" charset="0"/>
              </a:rPr>
              <a:t> property into the method editor (make sure the new </a:t>
            </a:r>
            <a:r>
              <a:rPr lang="en-US" sz="2500" b="1" smtClean="0">
                <a:solidFill>
                  <a:srgbClr val="FF0000"/>
                </a:solidFill>
                <a:latin typeface="Calibri" charset="0"/>
                <a:cs typeface="Arial" charset="0"/>
              </a:rPr>
              <a:t>getInBoat</a:t>
            </a:r>
            <a:r>
              <a:rPr lang="en-US" sz="2500" smtClean="0">
                <a:latin typeface="Calibri" charset="0"/>
                <a:cs typeface="Arial" charset="0"/>
              </a:rPr>
              <a:t> tab is selected) and select </a:t>
            </a:r>
            <a:r>
              <a:rPr lang="en-US" sz="2500" b="1" smtClean="0">
                <a:solidFill>
                  <a:srgbClr val="FF0000"/>
                </a:solidFill>
                <a:latin typeface="Calibri" charset="0"/>
                <a:cs typeface="Arial" charset="0"/>
              </a:rPr>
              <a:t>rowboat &gt; the entire rowboat.</a:t>
            </a:r>
          </a:p>
          <a:p>
            <a:pPr>
              <a:buFont typeface="Arial" charset="0"/>
              <a:buChar char="•"/>
              <a:defRPr/>
            </a:pPr>
            <a:r>
              <a:rPr lang="en-US" sz="2500" smtClean="0">
                <a:latin typeface="Calibri" charset="0"/>
                <a:cs typeface="Arial" charset="0"/>
              </a:rPr>
              <a:t>Now when the rowboat moves, your character will move with it; your character is riding the boat.</a:t>
            </a: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678613"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6564" name="Rectangle 4"/>
          <p:cNvSpPr>
            <a:spLocks noChangeArrowheads="1"/>
          </p:cNvSpPr>
          <p:nvPr/>
        </p:nvSpPr>
        <p:spPr bwMode="auto">
          <a:xfrm>
            <a:off x="1371600" y="3352800"/>
            <a:ext cx="1295400" cy="2286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66565" name="Rectangle 5"/>
          <p:cNvSpPr>
            <a:spLocks noChangeArrowheads="1"/>
          </p:cNvSpPr>
          <p:nvPr/>
        </p:nvSpPr>
        <p:spPr bwMode="auto">
          <a:xfrm>
            <a:off x="4191000" y="3733800"/>
            <a:ext cx="1066800" cy="2286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66566" name="AutoShape 6"/>
          <p:cNvCxnSpPr>
            <a:cxnSpLocks noChangeShapeType="1"/>
            <a:stCxn id="66564" idx="3"/>
          </p:cNvCxnSpPr>
          <p:nvPr/>
        </p:nvCxnSpPr>
        <p:spPr bwMode="auto">
          <a:xfrm>
            <a:off x="2667000" y="3467100"/>
            <a:ext cx="1525588" cy="382588"/>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66567" name="Rectangle 7"/>
          <p:cNvSpPr>
            <a:spLocks noChangeArrowheads="1"/>
          </p:cNvSpPr>
          <p:nvPr/>
        </p:nvSpPr>
        <p:spPr bwMode="auto">
          <a:xfrm>
            <a:off x="5715000" y="1169988"/>
            <a:ext cx="1676400" cy="354012"/>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2590800" y="304800"/>
            <a:ext cx="4724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dirty="0" err="1" smtClean="0">
                <a:latin typeface="Calibri" charset="0"/>
              </a:rPr>
              <a:t>GetInBoat</a:t>
            </a:r>
            <a:r>
              <a:rPr lang="en-US" sz="4000" dirty="0" smtClean="0">
                <a:latin typeface="Calibri" charset="0"/>
              </a:rPr>
              <a:t> Method</a:t>
            </a:r>
          </a:p>
        </p:txBody>
      </p:sp>
      <p:sp>
        <p:nvSpPr>
          <p:cNvPr id="67586" name="Text Box 2"/>
          <p:cNvSpPr txBox="1">
            <a:spLocks noChangeArrowheads="1"/>
          </p:cNvSpPr>
          <p:nvPr/>
        </p:nvSpPr>
        <p:spPr bwMode="auto">
          <a:xfrm>
            <a:off x="404813" y="1371600"/>
            <a:ext cx="84105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rPr>
              <a:t>Your method should look like this:</a:t>
            </a:r>
          </a:p>
        </p:txBody>
      </p:sp>
      <p:pic>
        <p:nvPicPr>
          <p:cNvPr id="675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7167"/>
          <a:stretch/>
        </p:blipFill>
        <p:spPr bwMode="auto">
          <a:xfrm>
            <a:off x="0" y="3362325"/>
            <a:ext cx="9144000" cy="174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Moving the Boat</a:t>
            </a:r>
          </a:p>
        </p:txBody>
      </p:sp>
      <p:sp>
        <p:nvSpPr>
          <p:cNvPr id="3" name="Content Placeholder 2"/>
          <p:cNvSpPr>
            <a:spLocks noGrp="1"/>
          </p:cNvSpPr>
          <p:nvPr>
            <p:ph idx="1"/>
          </p:nvPr>
        </p:nvSpPr>
        <p:spPr>
          <a:xfrm>
            <a:off x="76200" y="1143000"/>
            <a:ext cx="4876800" cy="5715000"/>
          </a:xfrm>
        </p:spPr>
        <p:txBody>
          <a:bodyPr/>
          <a:lstStyle/>
          <a:p>
            <a:pPr marL="457200" indent="-457200">
              <a:buFont typeface="Arial"/>
              <a:buChar char="•"/>
              <a:defRPr/>
            </a:pPr>
            <a:r>
              <a:rPr lang="en-US" sz="2800" dirty="0" smtClean="0"/>
              <a:t>Try running the animation again and moving the boat </a:t>
            </a:r>
          </a:p>
          <a:p>
            <a:pPr marL="457200" indent="-457200">
              <a:buFont typeface="Arial"/>
              <a:buChar char="•"/>
              <a:defRPr/>
            </a:pPr>
            <a:r>
              <a:rPr lang="en-US" sz="2800" dirty="0" smtClean="0"/>
              <a:t>You will see that the heroine is now moving </a:t>
            </a:r>
            <a:r>
              <a:rPr lang="en-US" sz="2800" i="1" dirty="0" smtClean="0"/>
              <a:t>with </a:t>
            </a:r>
            <a:r>
              <a:rPr lang="en-US" sz="2800" dirty="0" smtClean="0"/>
              <a:t>the boat </a:t>
            </a:r>
            <a:r>
              <a:rPr lang="en-US" sz="2800" i="1" dirty="0" smtClean="0"/>
              <a:t>but not in it.</a:t>
            </a:r>
          </a:p>
          <a:p>
            <a:pPr marL="457200" indent="-457200">
              <a:buFont typeface="Arial"/>
              <a:buChar char="•"/>
              <a:defRPr/>
            </a:pPr>
            <a:r>
              <a:rPr lang="en-US" sz="2800" dirty="0" smtClean="0"/>
              <a:t>You should notice that the boat can go off the screen.</a:t>
            </a:r>
          </a:p>
          <a:p>
            <a:pPr marL="457200" indent="-457200">
              <a:buFont typeface="Arial"/>
              <a:buChar char="•"/>
              <a:defRPr/>
            </a:pPr>
            <a:r>
              <a:rPr lang="en-US" sz="2800" dirty="0" smtClean="0"/>
              <a:t>We would also like the camera to move with the boat as well.</a:t>
            </a:r>
          </a:p>
        </p:txBody>
      </p:sp>
      <p:pic>
        <p:nvPicPr>
          <p:cNvPr id="185347" name="Picture 5"/>
          <p:cNvPicPr>
            <a:picLocks noChangeAspect="1"/>
          </p:cNvPicPr>
          <p:nvPr/>
        </p:nvPicPr>
        <p:blipFill>
          <a:blip r:embed="rId2">
            <a:extLst>
              <a:ext uri="{28A0092B-C50C-407E-A947-70E740481C1C}">
                <a14:useLocalDpi xmlns:a14="http://schemas.microsoft.com/office/drawing/2010/main" val="0"/>
              </a:ext>
            </a:extLst>
          </a:blip>
          <a:srcRect l="159" t="37163" r="52483" b="421"/>
          <a:stretch>
            <a:fillRect/>
          </a:stretch>
        </p:blipFill>
        <p:spPr bwMode="auto">
          <a:xfrm>
            <a:off x="4814888" y="1414463"/>
            <a:ext cx="4329112"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0875"/>
            <a:ext cx="9144000" cy="239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itle 2"/>
          <p:cNvSpPr>
            <a:spLocks noGrp="1"/>
          </p:cNvSpPr>
          <p:nvPr>
            <p:ph type="title"/>
          </p:nvPr>
        </p:nvSpPr>
        <p:spPr/>
        <p:txBody>
          <a:bodyPr/>
          <a:lstStyle/>
          <a:p>
            <a:pPr>
              <a:defRPr/>
            </a:pPr>
            <a:r>
              <a:rPr lang="en-US" dirty="0" smtClean="0"/>
              <a:t>Setting the Camera’s Vehicle</a:t>
            </a:r>
          </a:p>
        </p:txBody>
      </p:sp>
      <p:sp>
        <p:nvSpPr>
          <p:cNvPr id="4" name="Content Placeholder 3"/>
          <p:cNvSpPr>
            <a:spLocks noGrp="1"/>
          </p:cNvSpPr>
          <p:nvPr>
            <p:ph idx="1"/>
          </p:nvPr>
        </p:nvSpPr>
        <p:spPr>
          <a:xfrm>
            <a:off x="457200" y="1600200"/>
            <a:ext cx="8382000" cy="2743200"/>
          </a:xfrm>
        </p:spPr>
        <p:txBody>
          <a:bodyPr/>
          <a:lstStyle/>
          <a:p>
            <a:pPr marL="457200" indent="-457200">
              <a:buFont typeface="Arial"/>
              <a:buChar char="•"/>
              <a:defRPr/>
            </a:pPr>
            <a:r>
              <a:rPr lang="en-US" dirty="0" smtClean="0"/>
              <a:t>To fix this, repeat the steps from before to set the </a:t>
            </a:r>
            <a:r>
              <a:rPr lang="en-US" b="1" dirty="0" smtClean="0">
                <a:solidFill>
                  <a:srgbClr val="FF0000"/>
                </a:solidFill>
              </a:rPr>
              <a:t>camera’s vehicle </a:t>
            </a:r>
            <a:r>
              <a:rPr lang="en-US" dirty="0" smtClean="0"/>
              <a:t>to the rowboat</a:t>
            </a:r>
          </a:p>
          <a:p>
            <a:pPr marL="457200" indent="-457200">
              <a:buFont typeface="Arial"/>
              <a:buChar char="•"/>
              <a:defRPr/>
            </a:pPr>
            <a:r>
              <a:rPr lang="en-US" dirty="0" smtClean="0"/>
              <a:t>Now your camera will follow the boat as it moves around</a:t>
            </a:r>
          </a:p>
          <a:p>
            <a:pPr marL="457200" indent="-457200">
              <a:buFont typeface="Arial"/>
              <a:buChar char="•"/>
              <a:defRPr/>
            </a:pPr>
            <a:r>
              <a:rPr lang="en-US" dirty="0" smtClean="0"/>
              <a:t>Your method should look like this:</a:t>
            </a:r>
          </a:p>
          <a:p>
            <a:pPr marL="457200" indent="-457200">
              <a:buFont typeface="Arial"/>
              <a:buChar char="•"/>
              <a:defRPr/>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2514600" y="381000"/>
            <a:ext cx="4038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eaLnBrk="1" hangingPunct="1">
              <a:buClrTx/>
              <a:buFontTx/>
              <a:buNone/>
              <a:defRPr/>
            </a:pPr>
            <a:r>
              <a:rPr lang="en-US" sz="4000" smtClean="0">
                <a:latin typeface="Calibri" charset="0"/>
              </a:rPr>
              <a:t>Saving your world</a:t>
            </a:r>
          </a:p>
        </p:txBody>
      </p:sp>
      <p:sp>
        <p:nvSpPr>
          <p:cNvPr id="9218" name="Text Box 2"/>
          <p:cNvSpPr txBox="1">
            <a:spLocks noChangeArrowheads="1"/>
          </p:cNvSpPr>
          <p:nvPr/>
        </p:nvSpPr>
        <p:spPr bwMode="auto">
          <a:xfrm>
            <a:off x="246063" y="1993900"/>
            <a:ext cx="2743200" cy="390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cs typeface="Arial" charset="0"/>
              </a:rPr>
              <a:t>In the box that pops up, name your world </a:t>
            </a:r>
            <a:r>
              <a:rPr lang="en-US" sz="2500" b="1" smtClean="0">
                <a:solidFill>
                  <a:srgbClr val="FF0000"/>
                </a:solidFill>
                <a:latin typeface="Calibri" charset="0"/>
                <a:cs typeface="Arial" charset="0"/>
              </a:rPr>
              <a:t>island</a:t>
            </a:r>
            <a:r>
              <a:rPr lang="en-US" sz="2500" smtClean="0">
                <a:latin typeface="Calibri" charset="0"/>
                <a:cs typeface="Arial" charset="0"/>
              </a:rPr>
              <a:t>, and save it in a place that you will be able to find again, such as in a folder on your Desktop.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2133600"/>
            <a:ext cx="5953125" cy="327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2209800" y="304800"/>
            <a:ext cx="49530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Moving the Boat</a:t>
            </a:r>
          </a:p>
        </p:txBody>
      </p:sp>
      <p:sp>
        <p:nvSpPr>
          <p:cNvPr id="73730" name="Text Box 2"/>
          <p:cNvSpPr txBox="1">
            <a:spLocks noChangeArrowheads="1"/>
          </p:cNvSpPr>
          <p:nvPr/>
        </p:nvSpPr>
        <p:spPr bwMode="auto">
          <a:xfrm>
            <a:off x="838200" y="1143000"/>
            <a:ext cx="7239000" cy="548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Clr>
                <a:srgbClr val="FF0000"/>
              </a:buClr>
              <a:buFont typeface="Arial" charset="0"/>
              <a:buChar char="•"/>
              <a:defRPr/>
            </a:pPr>
            <a:r>
              <a:rPr lang="en-US" sz="2500" b="1" dirty="0" smtClean="0">
                <a:solidFill>
                  <a:srgbClr val="FF0000"/>
                </a:solidFill>
                <a:latin typeface="Calibri" charset="0"/>
              </a:rPr>
              <a:t>Play</a:t>
            </a:r>
            <a:r>
              <a:rPr lang="en-US" sz="2500" dirty="0" smtClean="0">
                <a:latin typeface="Calibri" charset="0"/>
              </a:rPr>
              <a:t> your world!  You should notice another problem:</a:t>
            </a: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Char char="•"/>
              <a:defRPr/>
            </a:pPr>
            <a:r>
              <a:rPr lang="en-US" sz="2500" dirty="0" smtClean="0">
                <a:latin typeface="Calibri" charset="0"/>
              </a:rPr>
              <a:t>Your world may look like this, so now we need to place the heroine inside the boat</a:t>
            </a:r>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5267325" cy="3567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838200" y="1371600"/>
            <a:ext cx="7848600" cy="16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cs typeface="Arial" charset="0"/>
              </a:rPr>
              <a:t>Drag in a </a:t>
            </a:r>
            <a:r>
              <a:rPr lang="en-US" sz="2500" b="1" dirty="0" smtClean="0">
                <a:solidFill>
                  <a:srgbClr val="FF0000"/>
                </a:solidFill>
                <a:latin typeface="Calibri" charset="0"/>
                <a:cs typeface="Arial" charset="0"/>
              </a:rPr>
              <a:t>move </a:t>
            </a:r>
            <a:r>
              <a:rPr lang="en-US" sz="2500" b="1" i="1" dirty="0" smtClean="0">
                <a:solidFill>
                  <a:srgbClr val="FF0000"/>
                </a:solidFill>
                <a:latin typeface="Calibri" charset="0"/>
                <a:cs typeface="Arial" charset="0"/>
              </a:rPr>
              <a:t>to</a:t>
            </a:r>
            <a:r>
              <a:rPr lang="en-US" sz="2500" dirty="0" smtClean="0">
                <a:latin typeface="Calibri" charset="0"/>
                <a:cs typeface="Arial" charset="0"/>
              </a:rPr>
              <a:t>, and select </a:t>
            </a:r>
            <a:r>
              <a:rPr lang="en-US" sz="2500" b="1" dirty="0" smtClean="0">
                <a:solidFill>
                  <a:srgbClr val="FF0000"/>
                </a:solidFill>
                <a:latin typeface="Calibri" charset="0"/>
                <a:cs typeface="Arial" charset="0"/>
              </a:rPr>
              <a:t>rowboat &gt; the entire rowboat</a:t>
            </a:r>
            <a:r>
              <a:rPr lang="en-US" sz="2500" dirty="0" smtClean="0">
                <a:solidFill>
                  <a:srgbClr val="FF0000"/>
                </a:solidFill>
                <a:latin typeface="Calibri" charset="0"/>
                <a:cs typeface="Arial" charset="0"/>
              </a:rPr>
              <a:t> </a:t>
            </a:r>
            <a:r>
              <a:rPr lang="en-US" sz="2500" dirty="0" smtClean="0">
                <a:latin typeface="Calibri" charset="0"/>
                <a:cs typeface="Arial" charset="0"/>
              </a:rPr>
              <a:t>(to move your character to the boat)</a:t>
            </a:r>
          </a:p>
          <a:p>
            <a:pPr>
              <a:buFont typeface="Arial" charset="0"/>
              <a:buChar char="•"/>
              <a:defRPr/>
            </a:pPr>
            <a:r>
              <a:rPr lang="en-US" sz="2500" dirty="0" smtClean="0">
                <a:latin typeface="Calibri" charset="0"/>
                <a:cs typeface="Arial" charset="0"/>
              </a:rPr>
              <a:t>Drag in an </a:t>
            </a:r>
            <a:r>
              <a:rPr lang="en-US" sz="2500" b="1" dirty="0" smtClean="0">
                <a:solidFill>
                  <a:srgbClr val="FF0000"/>
                </a:solidFill>
                <a:latin typeface="Calibri" charset="0"/>
                <a:cs typeface="Arial" charset="0"/>
              </a:rPr>
              <a:t>orient to</a:t>
            </a:r>
            <a:r>
              <a:rPr lang="en-US" sz="2500" dirty="0" smtClean="0">
                <a:solidFill>
                  <a:srgbClr val="FF0000"/>
                </a:solidFill>
                <a:latin typeface="Calibri" charset="0"/>
                <a:cs typeface="Arial" charset="0"/>
              </a:rPr>
              <a:t> </a:t>
            </a:r>
            <a:r>
              <a:rPr lang="en-US" sz="2500" dirty="0" smtClean="0">
                <a:latin typeface="Calibri" charset="0"/>
                <a:cs typeface="Arial" charset="0"/>
              </a:rPr>
              <a:t>(scroll down), and select </a:t>
            </a:r>
            <a:r>
              <a:rPr lang="en-US" sz="2500" b="1" dirty="0" smtClean="0">
                <a:solidFill>
                  <a:srgbClr val="FF0000"/>
                </a:solidFill>
                <a:latin typeface="Calibri" charset="0"/>
                <a:cs typeface="Arial" charset="0"/>
              </a:rPr>
              <a:t>rowboat &gt; the entire rowboat</a:t>
            </a:r>
            <a:r>
              <a:rPr lang="en-US" sz="2500" dirty="0" smtClean="0">
                <a:latin typeface="Calibri" charset="0"/>
                <a:cs typeface="Arial" charset="0"/>
              </a:rPr>
              <a:t> (to face the front of the boat)</a:t>
            </a:r>
          </a:p>
        </p:txBody>
      </p:sp>
      <p:sp>
        <p:nvSpPr>
          <p:cNvPr id="75778" name="Text Box 2"/>
          <p:cNvSpPr txBox="1">
            <a:spLocks noChangeArrowheads="1"/>
          </p:cNvSpPr>
          <p:nvPr/>
        </p:nvSpPr>
        <p:spPr bwMode="auto">
          <a:xfrm>
            <a:off x="2743200" y="304800"/>
            <a:ext cx="48006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Editing GetInBoat</a:t>
            </a:r>
          </a:p>
        </p:txBody>
      </p:sp>
      <p:pic>
        <p:nvPicPr>
          <p:cNvPr id="2" name="Picture 1"/>
          <p:cNvPicPr>
            <a:picLocks noChangeAspect="1"/>
          </p:cNvPicPr>
          <p:nvPr/>
        </p:nvPicPr>
        <p:blipFill>
          <a:blip r:embed="rId3"/>
          <a:stretch>
            <a:fillRect/>
          </a:stretch>
        </p:blipFill>
        <p:spPr>
          <a:xfrm>
            <a:off x="533400" y="3048000"/>
            <a:ext cx="8065974" cy="350906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Together</a:t>
            </a:r>
            <a:endParaRPr lang="en-US" dirty="0"/>
          </a:p>
        </p:txBody>
      </p:sp>
      <p:sp>
        <p:nvSpPr>
          <p:cNvPr id="3" name="Content Placeholder 2"/>
          <p:cNvSpPr>
            <a:spLocks noGrp="1"/>
          </p:cNvSpPr>
          <p:nvPr>
            <p:ph idx="1"/>
          </p:nvPr>
        </p:nvSpPr>
        <p:spPr>
          <a:xfrm>
            <a:off x="457201" y="1600200"/>
            <a:ext cx="4343400" cy="4524375"/>
          </a:xfrm>
        </p:spPr>
        <p:txBody>
          <a:bodyPr/>
          <a:lstStyle/>
          <a:p>
            <a:pPr marL="457200" indent="-457200">
              <a:buFont typeface="Arial"/>
              <a:buChar char="•"/>
            </a:pPr>
            <a:r>
              <a:rPr lang="en-US" sz="2400" dirty="0">
                <a:latin typeface="Calibri" charset="0"/>
                <a:cs typeface="Arial" charset="0"/>
              </a:rPr>
              <a:t>Now, from the bottom of the screen, where there are several advanced (but common) coding constructs, drag in a </a:t>
            </a:r>
            <a:r>
              <a:rPr lang="en-US" sz="2400" b="1" i="1" dirty="0">
                <a:solidFill>
                  <a:srgbClr val="FF0000"/>
                </a:solidFill>
                <a:latin typeface="Calibri" charset="0"/>
                <a:cs typeface="Arial" charset="0"/>
              </a:rPr>
              <a:t>do together</a:t>
            </a:r>
            <a:r>
              <a:rPr lang="en-US" sz="2400" b="1" i="1" dirty="0" smtClean="0">
                <a:solidFill>
                  <a:srgbClr val="FF0000"/>
                </a:solidFill>
                <a:latin typeface="Calibri" charset="0"/>
                <a:cs typeface="Arial" charset="0"/>
              </a:rPr>
              <a:t>.</a:t>
            </a:r>
          </a:p>
          <a:p>
            <a:pPr>
              <a:buFont typeface="Arial" charset="0"/>
              <a:buChar char="•"/>
              <a:defRPr/>
            </a:pPr>
            <a:r>
              <a:rPr lang="en-US" sz="2400" dirty="0">
                <a:latin typeface="Calibri" charset="0"/>
                <a:cs typeface="Arial" charset="0"/>
              </a:rPr>
              <a:t>Normally, actions in Alice take place </a:t>
            </a:r>
            <a:r>
              <a:rPr lang="en-US" sz="2400" i="1" dirty="0">
                <a:latin typeface="Calibri" charset="0"/>
                <a:cs typeface="Arial" charset="0"/>
              </a:rPr>
              <a:t>in order.  </a:t>
            </a:r>
            <a:r>
              <a:rPr lang="en-US" sz="2400" dirty="0">
                <a:latin typeface="Calibri" charset="0"/>
                <a:cs typeface="Arial" charset="0"/>
              </a:rPr>
              <a:t>One line of code will run, then the next one.</a:t>
            </a:r>
          </a:p>
          <a:p>
            <a:pPr>
              <a:buFont typeface="Arial" charset="0"/>
              <a:buChar char="•"/>
              <a:defRPr/>
            </a:pPr>
            <a:r>
              <a:rPr lang="en-US" sz="2400" dirty="0">
                <a:latin typeface="Calibri" charset="0"/>
                <a:cs typeface="Arial" charset="0"/>
              </a:rPr>
              <a:t>By putting multiple methods inside of a </a:t>
            </a:r>
            <a:r>
              <a:rPr lang="en-US" sz="2400" i="1" dirty="0">
                <a:latin typeface="Calibri" charset="0"/>
                <a:cs typeface="Arial" charset="0"/>
              </a:rPr>
              <a:t>do together</a:t>
            </a:r>
            <a:r>
              <a:rPr lang="en-US" sz="2400" dirty="0">
                <a:latin typeface="Calibri" charset="0"/>
                <a:cs typeface="Arial" charset="0"/>
              </a:rPr>
              <a:t>, those methods can happen at the same time</a:t>
            </a:r>
          </a:p>
          <a:p>
            <a:pPr marL="0" indent="0"/>
            <a:endParaRPr lang="en-US" b="1" dirty="0">
              <a:solidFill>
                <a:srgbClr val="FF0000"/>
              </a:solidFill>
              <a:latin typeface="Calibri" charset="0"/>
              <a:cs typeface="Arial" charset="0"/>
            </a:endParaRPr>
          </a:p>
          <a:p>
            <a:pPr marL="457200" indent="-457200">
              <a:buFont typeface="Arial"/>
              <a:buChar char="•"/>
            </a:pPr>
            <a:endParaRPr lang="en-US" dirty="0"/>
          </a:p>
        </p:txBody>
      </p:sp>
      <p:pic>
        <p:nvPicPr>
          <p:cNvPr id="4" name="Picture 3"/>
          <p:cNvPicPr>
            <a:picLocks noChangeAspect="1"/>
          </p:cNvPicPr>
          <p:nvPr/>
        </p:nvPicPr>
        <p:blipFill>
          <a:blip r:embed="rId2"/>
          <a:stretch>
            <a:fillRect/>
          </a:stretch>
        </p:blipFill>
        <p:spPr>
          <a:xfrm>
            <a:off x="4953000" y="2438400"/>
            <a:ext cx="4003343" cy="3048000"/>
          </a:xfrm>
          <a:prstGeom prst="rect">
            <a:avLst/>
          </a:prstGeom>
        </p:spPr>
      </p:pic>
      <p:cxnSp>
        <p:nvCxnSpPr>
          <p:cNvPr id="5" name="AutoShape 4"/>
          <p:cNvCxnSpPr>
            <a:cxnSpLocks noChangeShapeType="1"/>
            <a:stCxn id="6" idx="0"/>
          </p:cNvCxnSpPr>
          <p:nvPr/>
        </p:nvCxnSpPr>
        <p:spPr bwMode="auto">
          <a:xfrm flipH="1" flipV="1">
            <a:off x="5334000" y="4495800"/>
            <a:ext cx="1219200" cy="6858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6" name="Rectangle 5"/>
          <p:cNvSpPr>
            <a:spLocks noChangeArrowheads="1"/>
          </p:cNvSpPr>
          <p:nvPr/>
        </p:nvSpPr>
        <p:spPr bwMode="auto">
          <a:xfrm>
            <a:off x="6019800" y="5181600"/>
            <a:ext cx="1066800" cy="3048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extLst>
      <p:ext uri="{BB962C8B-B14F-4D97-AF65-F5344CB8AC3E}">
        <p14:creationId xmlns:p14="http://schemas.microsoft.com/office/powerpoint/2010/main" val="194685709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Together</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Now we can put all of our methods into the </a:t>
            </a:r>
            <a:r>
              <a:rPr lang="en-US" b="1" dirty="0" smtClean="0">
                <a:solidFill>
                  <a:srgbClr val="FF0000"/>
                </a:solidFill>
              </a:rPr>
              <a:t>Do Together </a:t>
            </a:r>
            <a:r>
              <a:rPr lang="en-US" dirty="0" smtClean="0">
                <a:solidFill>
                  <a:schemeClr val="tx1"/>
                </a:solidFill>
              </a:rPr>
              <a:t>block.</a:t>
            </a:r>
          </a:p>
          <a:p>
            <a:pPr marL="457200" indent="-457200">
              <a:buFont typeface="Arial"/>
              <a:buChar char="•"/>
            </a:pPr>
            <a:r>
              <a:rPr lang="en-US" dirty="0" smtClean="0">
                <a:solidFill>
                  <a:schemeClr val="tx1"/>
                </a:solidFill>
              </a:rPr>
              <a:t>Order does not matter, since they will all run at the same time</a:t>
            </a:r>
            <a:endParaRPr lang="en-US" dirty="0"/>
          </a:p>
        </p:txBody>
      </p:sp>
      <p:pic>
        <p:nvPicPr>
          <p:cNvPr id="4" name="Picture 3"/>
          <p:cNvPicPr>
            <a:picLocks noChangeAspect="1"/>
          </p:cNvPicPr>
          <p:nvPr/>
        </p:nvPicPr>
        <p:blipFill>
          <a:blip r:embed="rId2"/>
          <a:stretch>
            <a:fillRect/>
          </a:stretch>
        </p:blipFill>
        <p:spPr>
          <a:xfrm>
            <a:off x="1600200" y="3657600"/>
            <a:ext cx="5522814" cy="3200400"/>
          </a:xfrm>
          <a:prstGeom prst="rect">
            <a:avLst/>
          </a:prstGeom>
        </p:spPr>
      </p:pic>
    </p:spTree>
    <p:extLst>
      <p:ext uri="{BB962C8B-B14F-4D97-AF65-F5344CB8AC3E}">
        <p14:creationId xmlns:p14="http://schemas.microsoft.com/office/powerpoint/2010/main" val="308293044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3124200" y="304800"/>
            <a:ext cx="3810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Editing GetInBoat</a:t>
            </a:r>
          </a:p>
        </p:txBody>
      </p:sp>
      <p:sp>
        <p:nvSpPr>
          <p:cNvPr id="76802" name="Text Box 2"/>
          <p:cNvSpPr txBox="1">
            <a:spLocks noChangeArrowheads="1"/>
          </p:cNvSpPr>
          <p:nvPr/>
        </p:nvSpPr>
        <p:spPr bwMode="auto">
          <a:xfrm>
            <a:off x="609600" y="1290638"/>
            <a:ext cx="7810500" cy="199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Drag in a </a:t>
            </a:r>
            <a:r>
              <a:rPr lang="en-US" sz="2500" b="1" smtClean="0">
                <a:solidFill>
                  <a:srgbClr val="FF0000"/>
                </a:solidFill>
                <a:latin typeface="Calibri" charset="0"/>
              </a:rPr>
              <a:t>say</a:t>
            </a:r>
            <a:r>
              <a:rPr lang="en-US" sz="2500" smtClean="0">
                <a:latin typeface="Calibri" charset="0"/>
              </a:rPr>
              <a:t> </a:t>
            </a:r>
            <a:r>
              <a:rPr lang="en-US" sz="2500" i="1" smtClean="0">
                <a:latin typeface="Calibri" charset="0"/>
              </a:rPr>
              <a:t>above</a:t>
            </a:r>
            <a:r>
              <a:rPr lang="en-US" sz="2500" smtClean="0">
                <a:latin typeface="Calibri" charset="0"/>
              </a:rPr>
              <a:t> the do together, and have your character say something like “Oh no! Use the arrow keys to help me escape!” so that the person using your world knows what to do.</a:t>
            </a:r>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03538"/>
            <a:ext cx="7100888" cy="3543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6804" name="Rectangle 4"/>
          <p:cNvSpPr>
            <a:spLocks noChangeArrowheads="1"/>
          </p:cNvSpPr>
          <p:nvPr/>
        </p:nvSpPr>
        <p:spPr bwMode="auto">
          <a:xfrm>
            <a:off x="990600" y="2971800"/>
            <a:ext cx="1841500" cy="4572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3200400" y="304800"/>
            <a:ext cx="25908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GetInBoat</a:t>
            </a:r>
          </a:p>
        </p:txBody>
      </p:sp>
      <p:sp>
        <p:nvSpPr>
          <p:cNvPr id="77826" name="Text Box 2"/>
          <p:cNvSpPr txBox="1">
            <a:spLocks noChangeArrowheads="1"/>
          </p:cNvSpPr>
          <p:nvPr/>
        </p:nvSpPr>
        <p:spPr bwMode="auto">
          <a:xfrm>
            <a:off x="1104900" y="1290638"/>
            <a:ext cx="7315200" cy="237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Finally, drag in a </a:t>
            </a:r>
            <a:r>
              <a:rPr lang="en-US" sz="2500" b="1" smtClean="0">
                <a:solidFill>
                  <a:srgbClr val="FF0000"/>
                </a:solidFill>
                <a:latin typeface="Calibri" charset="0"/>
              </a:rPr>
              <a:t>move</a:t>
            </a:r>
            <a:r>
              <a:rPr lang="en-US" sz="2500" smtClean="0">
                <a:latin typeface="Calibri" charset="0"/>
              </a:rPr>
              <a:t> </a:t>
            </a:r>
            <a:r>
              <a:rPr lang="en-US" sz="2500" i="1" smtClean="0">
                <a:latin typeface="Calibri" charset="0"/>
              </a:rPr>
              <a:t>below</a:t>
            </a:r>
            <a:r>
              <a:rPr lang="en-US" sz="2500" smtClean="0">
                <a:latin typeface="Calibri" charset="0"/>
              </a:rPr>
              <a:t> the do together, select </a:t>
            </a:r>
            <a:r>
              <a:rPr lang="en-US" sz="2500" b="1" smtClean="0">
                <a:solidFill>
                  <a:srgbClr val="FF0000"/>
                </a:solidFill>
                <a:latin typeface="Calibri" charset="0"/>
              </a:rPr>
              <a:t>down</a:t>
            </a:r>
            <a:r>
              <a:rPr lang="en-US" sz="2500" b="1" smtClean="0">
                <a:latin typeface="Calibri" charset="0"/>
              </a:rPr>
              <a:t> </a:t>
            </a:r>
            <a:r>
              <a:rPr lang="en-US" sz="2500" b="1" smtClean="0">
                <a:solidFill>
                  <a:srgbClr val="FF0000"/>
                </a:solidFill>
                <a:latin typeface="Calibri" charset="0"/>
              </a:rPr>
              <a:t>&gt; ½ meter</a:t>
            </a:r>
            <a:r>
              <a:rPr lang="en-US" sz="2500" smtClean="0">
                <a:latin typeface="Calibri" charset="0"/>
              </a:rPr>
              <a:t>.</a:t>
            </a:r>
          </a:p>
          <a:p>
            <a:pPr>
              <a:buFont typeface="Arial" charset="0"/>
              <a:buChar char="•"/>
              <a:defRPr/>
            </a:pPr>
            <a:r>
              <a:rPr lang="en-US" sz="2500" smtClean="0">
                <a:latin typeface="Calibri" charset="0"/>
              </a:rPr>
              <a:t>This will make your character sit more realistically in the boat. The exact distance (or even direction!) may be different for different characters – experiment!</a:t>
            </a:r>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1838"/>
            <a:ext cx="6329363" cy="346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7828" name="Rectangle 4"/>
          <p:cNvSpPr>
            <a:spLocks noChangeArrowheads="1"/>
          </p:cNvSpPr>
          <p:nvPr/>
        </p:nvSpPr>
        <p:spPr bwMode="auto">
          <a:xfrm>
            <a:off x="1752600" y="3240088"/>
            <a:ext cx="1841500" cy="4572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Back to </a:t>
            </a:r>
            <a:r>
              <a:rPr lang="en-US" dirty="0" err="1" smtClean="0"/>
              <a:t>world.my</a:t>
            </a:r>
            <a:r>
              <a:rPr lang="en-US" dirty="0" smtClean="0"/>
              <a:t> first </a:t>
            </a:r>
            <a:r>
              <a:rPr lang="en-US" dirty="0"/>
              <a:t>m</a:t>
            </a:r>
            <a:r>
              <a:rPr lang="en-US" dirty="0" smtClean="0"/>
              <a:t>ethod</a:t>
            </a:r>
          </a:p>
        </p:txBody>
      </p:sp>
      <p:sp>
        <p:nvSpPr>
          <p:cNvPr id="3" name="Content Placeholder 2"/>
          <p:cNvSpPr>
            <a:spLocks noGrp="1"/>
          </p:cNvSpPr>
          <p:nvPr>
            <p:ph idx="1"/>
          </p:nvPr>
        </p:nvSpPr>
        <p:spPr>
          <a:xfrm>
            <a:off x="457200" y="1219200"/>
            <a:ext cx="8228013" cy="4524375"/>
          </a:xfrm>
        </p:spPr>
        <p:txBody>
          <a:bodyPr/>
          <a:lstStyle/>
          <a:p>
            <a:pPr marL="457200" indent="-457200">
              <a:buFont typeface="Arial"/>
              <a:buChar char="•"/>
              <a:defRPr/>
            </a:pPr>
            <a:r>
              <a:rPr lang="en-US" dirty="0" smtClean="0"/>
              <a:t>Go back to the event space, and change the “when the world first starts” event back to calling the </a:t>
            </a:r>
            <a:r>
              <a:rPr lang="en-US" dirty="0" err="1" smtClean="0"/>
              <a:t>world.my</a:t>
            </a:r>
            <a:r>
              <a:rPr lang="en-US" dirty="0" smtClean="0"/>
              <a:t> first </a:t>
            </a:r>
            <a:r>
              <a:rPr lang="en-US" dirty="0"/>
              <a:t>m</a:t>
            </a:r>
            <a:r>
              <a:rPr lang="en-US" dirty="0" smtClean="0"/>
              <a:t>ethod</a:t>
            </a:r>
          </a:p>
          <a:p>
            <a:pPr marL="457200" indent="-457200">
              <a:buFont typeface="Arial"/>
              <a:buChar char="•"/>
              <a:defRPr/>
            </a:pPr>
            <a:r>
              <a:rPr lang="en-US" dirty="0" smtClean="0"/>
              <a:t>We will now be editing </a:t>
            </a:r>
            <a:r>
              <a:rPr lang="en-US" dirty="0" err="1" smtClean="0"/>
              <a:t>world.my</a:t>
            </a:r>
            <a:r>
              <a:rPr lang="en-US" dirty="0" smtClean="0"/>
              <a:t> first </a:t>
            </a:r>
            <a:r>
              <a:rPr lang="en-US" dirty="0"/>
              <a:t>m</a:t>
            </a:r>
            <a:r>
              <a:rPr lang="en-US" dirty="0" smtClean="0"/>
              <a:t>ethod</a:t>
            </a:r>
          </a:p>
        </p:txBody>
      </p:sp>
      <p:pic>
        <p:nvPicPr>
          <p:cNvPr id="186371" name="Picture 3"/>
          <p:cNvPicPr>
            <a:picLocks noChangeAspect="1"/>
          </p:cNvPicPr>
          <p:nvPr/>
        </p:nvPicPr>
        <p:blipFill>
          <a:blip r:embed="rId2">
            <a:extLst>
              <a:ext uri="{28A0092B-C50C-407E-A947-70E740481C1C}">
                <a14:useLocalDpi xmlns:a14="http://schemas.microsoft.com/office/drawing/2010/main" val="0"/>
              </a:ext>
            </a:extLst>
          </a:blip>
          <a:srcRect b="21169"/>
          <a:stretch>
            <a:fillRect/>
          </a:stretch>
        </p:blipFill>
        <p:spPr bwMode="auto">
          <a:xfrm>
            <a:off x="-19050" y="4090988"/>
            <a:ext cx="914400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2286000" y="152400"/>
            <a:ext cx="5486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Calling GetInBoat </a:t>
            </a:r>
          </a:p>
        </p:txBody>
      </p:sp>
      <p:sp>
        <p:nvSpPr>
          <p:cNvPr id="68610" name="Text Box 2"/>
          <p:cNvSpPr txBox="1">
            <a:spLocks noChangeArrowheads="1"/>
          </p:cNvSpPr>
          <p:nvPr/>
        </p:nvSpPr>
        <p:spPr bwMode="auto">
          <a:xfrm>
            <a:off x="228600" y="762000"/>
            <a:ext cx="8458200" cy="3941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cs typeface="Arial" charset="0"/>
              </a:rPr>
              <a:t>Select your character in the object tree, and drag your new method, </a:t>
            </a:r>
            <a:r>
              <a:rPr lang="en-US" sz="2500" b="1" dirty="0" err="1" smtClean="0">
                <a:solidFill>
                  <a:srgbClr val="FF0000"/>
                </a:solidFill>
                <a:latin typeface="Calibri" charset="0"/>
                <a:cs typeface="Arial" charset="0"/>
              </a:rPr>
              <a:t>getInBoat</a:t>
            </a:r>
            <a:r>
              <a:rPr lang="en-US" sz="2500" b="1" dirty="0" smtClean="0">
                <a:solidFill>
                  <a:srgbClr val="FF0000"/>
                </a:solidFill>
                <a:latin typeface="Calibri" charset="0"/>
                <a:cs typeface="Arial" charset="0"/>
              </a:rPr>
              <a:t> </a:t>
            </a:r>
            <a:r>
              <a:rPr lang="en-US" sz="2500" i="1" dirty="0" smtClean="0">
                <a:latin typeface="Calibri" charset="0"/>
                <a:cs typeface="Arial" charset="0"/>
              </a:rPr>
              <a:t>into</a:t>
            </a:r>
            <a:r>
              <a:rPr lang="en-US" sz="2500" dirty="0" smtClean="0">
                <a:latin typeface="Calibri" charset="0"/>
                <a:cs typeface="Arial" charset="0"/>
              </a:rPr>
              <a:t> your </a:t>
            </a:r>
            <a:r>
              <a:rPr lang="en-US" sz="2500" b="1" dirty="0" err="1" smtClean="0">
                <a:solidFill>
                  <a:srgbClr val="FF0000"/>
                </a:solidFill>
                <a:latin typeface="Calibri" charset="0"/>
                <a:cs typeface="Arial" charset="0"/>
              </a:rPr>
              <a:t>world.my</a:t>
            </a:r>
            <a:r>
              <a:rPr lang="en-US" sz="2500" b="1" dirty="0" smtClean="0">
                <a:solidFill>
                  <a:srgbClr val="FF0000"/>
                </a:solidFill>
                <a:latin typeface="Calibri" charset="0"/>
                <a:cs typeface="Arial" charset="0"/>
              </a:rPr>
              <a:t> </a:t>
            </a:r>
            <a:r>
              <a:rPr lang="en-US" sz="2500" b="1" dirty="0">
                <a:solidFill>
                  <a:srgbClr val="FF0000"/>
                </a:solidFill>
                <a:latin typeface="Calibri" charset="0"/>
                <a:cs typeface="Arial" charset="0"/>
              </a:rPr>
              <a:t>f</a:t>
            </a:r>
            <a:r>
              <a:rPr lang="en-US" sz="2500" b="1" dirty="0" smtClean="0">
                <a:solidFill>
                  <a:srgbClr val="FF0000"/>
                </a:solidFill>
                <a:latin typeface="Calibri" charset="0"/>
                <a:cs typeface="Arial" charset="0"/>
              </a:rPr>
              <a:t>irst </a:t>
            </a:r>
            <a:r>
              <a:rPr lang="en-US" sz="2500" b="1" dirty="0">
                <a:solidFill>
                  <a:srgbClr val="FF0000"/>
                </a:solidFill>
                <a:latin typeface="Calibri" charset="0"/>
                <a:cs typeface="Arial" charset="0"/>
              </a:rPr>
              <a:t>m</a:t>
            </a:r>
            <a:r>
              <a:rPr lang="en-US" sz="2500" b="1" dirty="0" smtClean="0">
                <a:solidFill>
                  <a:srgbClr val="FF0000"/>
                </a:solidFill>
                <a:latin typeface="Calibri" charset="0"/>
                <a:cs typeface="Arial" charset="0"/>
              </a:rPr>
              <a:t>ethod</a:t>
            </a:r>
            <a:r>
              <a:rPr lang="en-US" sz="2500" dirty="0" smtClean="0">
                <a:latin typeface="Calibri" charset="0"/>
                <a:cs typeface="Arial" charset="0"/>
              </a:rPr>
              <a:t>. It should look like this: </a:t>
            </a:r>
          </a:p>
          <a:p>
            <a:pPr>
              <a:buFont typeface="Arial" charset="0"/>
              <a:buNone/>
              <a:defRPr/>
            </a:pPr>
            <a:endParaRPr lang="en-US" sz="2500" dirty="0" smtClean="0">
              <a:latin typeface="Calibri" charset="0"/>
              <a:cs typeface="Arial" charset="0"/>
            </a:endParaRPr>
          </a:p>
          <a:p>
            <a:pPr>
              <a:buFont typeface="Arial" charset="0"/>
              <a:buNone/>
              <a:defRPr/>
            </a:pPr>
            <a:endParaRPr lang="en-US" sz="2500" dirty="0" smtClean="0">
              <a:latin typeface="Calibri" charset="0"/>
              <a:cs typeface="Arial" charset="0"/>
            </a:endParaRPr>
          </a:p>
          <a:p>
            <a:pPr>
              <a:buFont typeface="Arial" charset="0"/>
              <a:buNone/>
              <a:defRPr/>
            </a:pPr>
            <a:endParaRPr lang="en-US" sz="2500" dirty="0" smtClean="0">
              <a:latin typeface="Calibri" charset="0"/>
              <a:cs typeface="Arial" charset="0"/>
            </a:endParaRPr>
          </a:p>
          <a:p>
            <a:pPr>
              <a:buFont typeface="Arial" charset="0"/>
              <a:buNone/>
              <a:defRPr/>
            </a:pPr>
            <a:endParaRPr lang="en-US" sz="2500" dirty="0" smtClean="0">
              <a:latin typeface="Calibri" charset="0"/>
              <a:cs typeface="Arial" charset="0"/>
            </a:endParaRPr>
          </a:p>
          <a:p>
            <a:pPr>
              <a:buFont typeface="Arial" charset="0"/>
              <a:buNone/>
              <a:defRPr/>
            </a:pPr>
            <a:endParaRPr lang="en-US" sz="2500" dirty="0" smtClean="0">
              <a:latin typeface="Calibri" charset="0"/>
              <a:cs typeface="Arial" charset="0"/>
            </a:endParaRPr>
          </a:p>
          <a:p>
            <a:pPr>
              <a:buFont typeface="Arial" charset="0"/>
              <a:buNone/>
              <a:defRPr/>
            </a:pPr>
            <a:endParaRPr lang="en-US" sz="2500" dirty="0" smtClean="0">
              <a:latin typeface="Calibri" charset="0"/>
              <a:cs typeface="Arial" charset="0"/>
            </a:endParaRPr>
          </a:p>
          <a:p>
            <a:pPr>
              <a:buFont typeface="Arial" charset="0"/>
              <a:buNone/>
              <a:defRPr/>
            </a:pPr>
            <a:endParaRPr lang="en-US" sz="2500" dirty="0" smtClean="0">
              <a:latin typeface="Calibri" charset="0"/>
              <a:cs typeface="Arial" charset="0"/>
            </a:endParaRPr>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b="12213"/>
          <a:stretch>
            <a:fillRect/>
          </a:stretch>
        </p:blipFill>
        <p:spPr bwMode="auto">
          <a:xfrm>
            <a:off x="-7938" y="2057400"/>
            <a:ext cx="9144001" cy="4530725"/>
          </a:xfrm>
          <a:prstGeom prst="rect">
            <a:avLst/>
          </a:prstGeom>
          <a:noFill/>
          <a:ln>
            <a:noFill/>
          </a:ln>
          <a:effectLst/>
          <a:extLst>
            <a:ext uri="{909E8E84-426E-40dd-AFC4-6F175D3DCCD1}">
              <a14:hiddenFill xmlns:a14="http://schemas.microsoft.com/office/drawing/2010/main">
                <a:blipFill dpi="0" rotWithShape="0">
                  <a:blip/>
                  <a:srcRect b="12213"/>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t="54549"/>
          <a:stretch>
            <a:fillRect/>
          </a:stretch>
        </p:blipFill>
        <p:spPr bwMode="auto">
          <a:xfrm>
            <a:off x="-3175" y="4343400"/>
            <a:ext cx="9144000" cy="2346325"/>
          </a:xfrm>
          <a:prstGeom prst="rect">
            <a:avLst/>
          </a:prstGeom>
          <a:noFill/>
          <a:ln>
            <a:noFill/>
          </a:ln>
          <a:effectLst/>
          <a:extLst>
            <a:ext uri="{909E8E84-426E-40dd-AFC4-6F175D3DCCD1}">
              <a14:hiddenFill xmlns:a14="http://schemas.microsoft.com/office/drawing/2010/main">
                <a:blipFill dpi="0" rotWithShape="0">
                  <a:blip/>
                  <a:srcRect t="54549"/>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9634" name="Text Box 2"/>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4400" smtClean="0">
                <a:latin typeface="Calibri" charset="0"/>
              </a:rPr>
              <a:t>Do together</a:t>
            </a:r>
          </a:p>
        </p:txBody>
      </p:sp>
      <p:sp>
        <p:nvSpPr>
          <p:cNvPr id="69635" name="Text Box 3"/>
          <p:cNvSpPr txBox="1">
            <a:spLocks noChangeArrowheads="1"/>
          </p:cNvSpPr>
          <p:nvPr/>
        </p:nvSpPr>
        <p:spPr bwMode="auto">
          <a:xfrm>
            <a:off x="228600" y="1219200"/>
            <a:ext cx="8229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a:spcBef>
                <a:spcPts val="800"/>
              </a:spcBef>
              <a:buFont typeface="Arial" charset="0"/>
              <a:buChar char="•"/>
              <a:defRPr/>
            </a:pPr>
            <a:r>
              <a:rPr lang="en-US" sz="3200" dirty="0" smtClean="0">
                <a:latin typeface="Calibri" charset="0"/>
                <a:cs typeface="Arial" charset="0"/>
              </a:rPr>
              <a:t>Now, from the bottom of the screen drag in a </a:t>
            </a:r>
            <a:r>
              <a:rPr lang="en-US" sz="3200" b="1" i="1" dirty="0" smtClean="0">
                <a:solidFill>
                  <a:srgbClr val="FF0000"/>
                </a:solidFill>
                <a:latin typeface="Calibri" charset="0"/>
                <a:cs typeface="Arial" charset="0"/>
              </a:rPr>
              <a:t>do together.</a:t>
            </a:r>
          </a:p>
        </p:txBody>
      </p:sp>
      <p:cxnSp>
        <p:nvCxnSpPr>
          <p:cNvPr id="69636" name="AutoShape 4"/>
          <p:cNvCxnSpPr>
            <a:cxnSpLocks noChangeShapeType="1"/>
            <a:stCxn id="69637" idx="0"/>
          </p:cNvCxnSpPr>
          <p:nvPr/>
        </p:nvCxnSpPr>
        <p:spPr bwMode="auto">
          <a:xfrm flipH="1" flipV="1">
            <a:off x="1219200" y="5867400"/>
            <a:ext cx="533400" cy="4572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69637" name="Rectangle 5"/>
          <p:cNvSpPr>
            <a:spLocks noChangeArrowheads="1"/>
          </p:cNvSpPr>
          <p:nvPr/>
        </p:nvSpPr>
        <p:spPr bwMode="auto">
          <a:xfrm>
            <a:off x="1219200" y="6324600"/>
            <a:ext cx="1066800" cy="3048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 y="3962400"/>
            <a:ext cx="9144000" cy="157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0658" name="Text Box 2"/>
          <p:cNvSpPr txBox="1">
            <a:spLocks noChangeArrowheads="1"/>
          </p:cNvSpPr>
          <p:nvPr/>
        </p:nvSpPr>
        <p:spPr bwMode="auto">
          <a:xfrm>
            <a:off x="2895600" y="304800"/>
            <a:ext cx="44958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Do Together</a:t>
            </a:r>
          </a:p>
        </p:txBody>
      </p:sp>
      <p:sp>
        <p:nvSpPr>
          <p:cNvPr id="70659" name="Text Box 3"/>
          <p:cNvSpPr txBox="1">
            <a:spLocks noChangeArrowheads="1"/>
          </p:cNvSpPr>
          <p:nvPr/>
        </p:nvSpPr>
        <p:spPr bwMode="auto">
          <a:xfrm>
            <a:off x="876300" y="1447800"/>
            <a:ext cx="76962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284163" indent="-2841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3200" dirty="0" smtClean="0">
                <a:latin typeface="Calibri" charset="0"/>
                <a:cs typeface="Arial" charset="0"/>
              </a:rPr>
              <a:t>Drag our last two lines into the do together</a:t>
            </a:r>
          </a:p>
          <a:p>
            <a:pPr>
              <a:buFont typeface="Arial" charset="0"/>
              <a:buChar char="•"/>
              <a:defRPr/>
            </a:pPr>
            <a:r>
              <a:rPr lang="en-US" sz="3200" dirty="0" smtClean="0">
                <a:latin typeface="Calibri" charset="0"/>
                <a:cs typeface="Arial" charset="0"/>
              </a:rPr>
              <a:t>Otherwise, our character would wait until AFTER the shark attacked to get in the boat</a:t>
            </a:r>
          </a:p>
        </p:txBody>
      </p:sp>
      <p:cxnSp>
        <p:nvCxnSpPr>
          <p:cNvPr id="70660" name="AutoShape 4"/>
          <p:cNvCxnSpPr>
            <a:cxnSpLocks noChangeShapeType="1"/>
          </p:cNvCxnSpPr>
          <p:nvPr/>
        </p:nvCxnSpPr>
        <p:spPr bwMode="auto">
          <a:xfrm>
            <a:off x="1371600" y="4648200"/>
            <a:ext cx="990600" cy="6858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70661" name="AutoShape 5"/>
          <p:cNvCxnSpPr>
            <a:cxnSpLocks noChangeShapeType="1"/>
          </p:cNvCxnSpPr>
          <p:nvPr/>
        </p:nvCxnSpPr>
        <p:spPr bwMode="auto">
          <a:xfrm>
            <a:off x="3733800" y="4267200"/>
            <a:ext cx="685800" cy="6858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514600" y="255588"/>
            <a:ext cx="4038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eaLnBrk="1" hangingPunct="1">
              <a:buClrTx/>
              <a:buFontTx/>
              <a:buNone/>
              <a:defRPr/>
            </a:pPr>
            <a:r>
              <a:rPr lang="en-US" sz="4000" smtClean="0">
                <a:latin typeface="Calibri" charset="0"/>
              </a:rPr>
              <a:t>Saving your world</a:t>
            </a:r>
          </a:p>
        </p:txBody>
      </p:sp>
      <p:sp>
        <p:nvSpPr>
          <p:cNvPr id="10242" name="Text Box 2"/>
          <p:cNvSpPr txBox="1">
            <a:spLocks noChangeArrowheads="1"/>
          </p:cNvSpPr>
          <p:nvPr/>
        </p:nvSpPr>
        <p:spPr bwMode="auto">
          <a:xfrm>
            <a:off x="146050" y="1219200"/>
            <a:ext cx="899160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Also, while you’re working on your Alice world, this box will pop up about every 15 minutes. </a:t>
            </a: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Char char="•"/>
              <a:defRPr/>
            </a:pPr>
            <a:r>
              <a:rPr lang="en-US" sz="2500" smtClean="0">
                <a:latin typeface="Calibri" charset="0"/>
              </a:rPr>
              <a:t>You should always click </a:t>
            </a:r>
            <a:r>
              <a:rPr lang="en-US" sz="2500" b="1" smtClean="0">
                <a:solidFill>
                  <a:srgbClr val="FF0000"/>
                </a:solidFill>
                <a:latin typeface="Calibri" charset="0"/>
              </a:rPr>
              <a:t>Save right now</a:t>
            </a:r>
            <a:r>
              <a:rPr lang="en-US" sz="2500" smtClean="0">
                <a:latin typeface="Calibri" charset="0"/>
              </a:rPr>
              <a:t>. This way, if Alice crashes, or if your computer crashes, you will have backups of your world and will not lose all of your work!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2438400"/>
            <a:ext cx="7591425" cy="2144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2590800" y="304800"/>
            <a:ext cx="44958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Updated Method</a:t>
            </a:r>
          </a:p>
        </p:txBody>
      </p:sp>
      <p:sp>
        <p:nvSpPr>
          <p:cNvPr id="71682" name="Text Box 2"/>
          <p:cNvSpPr txBox="1">
            <a:spLocks noChangeArrowheads="1"/>
          </p:cNvSpPr>
          <p:nvPr/>
        </p:nvSpPr>
        <p:spPr bwMode="auto">
          <a:xfrm>
            <a:off x="304800" y="990600"/>
            <a:ext cx="6515811" cy="479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2500" dirty="0" smtClean="0">
                <a:latin typeface="Calibri" charset="0"/>
                <a:cs typeface="Arial" charset="0"/>
              </a:rPr>
              <a:t>Your </a:t>
            </a:r>
            <a:r>
              <a:rPr lang="en-US" sz="2500" dirty="0" err="1" smtClean="0">
                <a:solidFill>
                  <a:srgbClr val="FF0000"/>
                </a:solidFill>
                <a:latin typeface="Calibri" charset="0"/>
                <a:cs typeface="Arial" charset="0"/>
              </a:rPr>
              <a:t>world.my</a:t>
            </a:r>
            <a:r>
              <a:rPr lang="en-US" sz="2500" dirty="0" smtClean="0">
                <a:solidFill>
                  <a:srgbClr val="FF0000"/>
                </a:solidFill>
                <a:latin typeface="Calibri" charset="0"/>
                <a:cs typeface="Arial" charset="0"/>
              </a:rPr>
              <a:t> first method </a:t>
            </a:r>
            <a:r>
              <a:rPr lang="en-US" sz="2500" dirty="0" smtClean="0">
                <a:latin typeface="Calibri" charset="0"/>
                <a:cs typeface="Arial" charset="0"/>
              </a:rPr>
              <a:t>should look like this:</a:t>
            </a: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4872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038600" y="304800"/>
            <a:ext cx="10668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Test</a:t>
            </a:r>
          </a:p>
        </p:txBody>
      </p:sp>
      <p:sp>
        <p:nvSpPr>
          <p:cNvPr id="78850" name="Text Box 2"/>
          <p:cNvSpPr txBox="1">
            <a:spLocks noChangeArrowheads="1"/>
          </p:cNvSpPr>
          <p:nvPr/>
        </p:nvSpPr>
        <p:spPr bwMode="auto">
          <a:xfrm>
            <a:off x="804863" y="1219200"/>
            <a:ext cx="7535862"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2500" dirty="0" smtClean="0">
                <a:latin typeface="Calibri" charset="0"/>
                <a:cs typeface="Arial" charset="0"/>
              </a:rPr>
              <a:t>Play your world!  Everything should be working correctly</a:t>
            </a:r>
          </a:p>
        </p:txBody>
      </p:sp>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1903413"/>
            <a:ext cx="6394450" cy="4459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5334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4400" dirty="0" err="1" smtClean="0">
                <a:latin typeface="Calibri" charset="0"/>
              </a:rPr>
              <a:t>callForHelp</a:t>
            </a:r>
            <a:r>
              <a:rPr lang="en-US" sz="4400" dirty="0" smtClean="0">
                <a:latin typeface="Calibri" charset="0"/>
              </a:rPr>
              <a:t> method</a:t>
            </a:r>
          </a:p>
        </p:txBody>
      </p:sp>
      <p:sp>
        <p:nvSpPr>
          <p:cNvPr id="79874" name="Text Box 2"/>
          <p:cNvSpPr txBox="1">
            <a:spLocks noChangeArrowheads="1"/>
          </p:cNvSpPr>
          <p:nvPr/>
        </p:nvSpPr>
        <p:spPr bwMode="auto">
          <a:xfrm>
            <a:off x="152400" y="762001"/>
            <a:ext cx="8534400"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a:spcBef>
                <a:spcPts val="800"/>
              </a:spcBef>
              <a:buFont typeface="Arial" charset="0"/>
              <a:buChar char="•"/>
              <a:defRPr/>
            </a:pPr>
            <a:r>
              <a:rPr lang="en-US" sz="3200" dirty="0" smtClean="0">
                <a:latin typeface="Calibri" charset="0"/>
              </a:rPr>
              <a:t>Now we want to let our heroine call for help</a:t>
            </a:r>
          </a:p>
          <a:p>
            <a:pPr>
              <a:spcBef>
                <a:spcPts val="800"/>
              </a:spcBef>
              <a:buFont typeface="Arial" charset="0"/>
              <a:buChar char="•"/>
              <a:defRPr/>
            </a:pPr>
            <a:r>
              <a:rPr lang="en-US" sz="3200" dirty="0" smtClean="0">
                <a:latin typeface="Calibri" charset="0"/>
              </a:rPr>
              <a:t>Click on your </a:t>
            </a:r>
            <a:r>
              <a:rPr lang="en-US" sz="3200" b="1" dirty="0" smtClean="0">
                <a:solidFill>
                  <a:srgbClr val="FF0000"/>
                </a:solidFill>
                <a:latin typeface="Calibri" charset="0"/>
              </a:rPr>
              <a:t>character</a:t>
            </a:r>
            <a:r>
              <a:rPr lang="en-US" sz="3200" dirty="0" smtClean="0">
                <a:solidFill>
                  <a:srgbClr val="FF0000"/>
                </a:solidFill>
                <a:latin typeface="Calibri" charset="0"/>
              </a:rPr>
              <a:t> </a:t>
            </a:r>
            <a:r>
              <a:rPr lang="en-US" sz="3200" dirty="0" smtClean="0">
                <a:latin typeface="Calibri" charset="0"/>
              </a:rPr>
              <a:t>in the object tree, then create a new method.  Call it “</a:t>
            </a:r>
            <a:r>
              <a:rPr lang="en-US" sz="3200" dirty="0" err="1" smtClean="0">
                <a:latin typeface="Calibri" charset="0"/>
              </a:rPr>
              <a:t>callForHelp</a:t>
            </a:r>
            <a:r>
              <a:rPr lang="en-US" sz="3200" dirty="0" smtClean="0">
                <a:latin typeface="Calibri" charset="0"/>
              </a:rPr>
              <a:t>”</a:t>
            </a:r>
          </a:p>
          <a:p>
            <a:pPr>
              <a:spcBef>
                <a:spcPts val="800"/>
              </a:spcBef>
              <a:buFont typeface="Arial" charset="0"/>
              <a:buChar char="•"/>
              <a:defRPr/>
            </a:pPr>
            <a:r>
              <a:rPr lang="en-US" sz="3200" dirty="0" smtClean="0">
                <a:latin typeface="Calibri" charset="0"/>
              </a:rPr>
              <a:t>In the method just drag in a heroine say, select other, and type “HELP”</a:t>
            </a:r>
          </a:p>
          <a:p>
            <a:pPr>
              <a:spcBef>
                <a:spcPts val="800"/>
              </a:spcBef>
              <a:buFont typeface="Arial" charset="0"/>
              <a:buChar char="•"/>
              <a:defRPr/>
            </a:pPr>
            <a:r>
              <a:rPr lang="en-US" sz="3200" dirty="0" smtClean="0">
                <a:latin typeface="Calibri" charset="0"/>
              </a:rPr>
              <a:t>Your method should look like this: </a:t>
            </a:r>
          </a:p>
          <a:p>
            <a:pPr>
              <a:spcBef>
                <a:spcPts val="800"/>
              </a:spcBef>
              <a:buFont typeface="Arial" charset="0"/>
              <a:buNone/>
              <a:defRPr/>
            </a:pPr>
            <a:endParaRPr lang="en-US" sz="3200" dirty="0" smtClean="0">
              <a:latin typeface="Calibri" charset="0"/>
            </a:endParaRPr>
          </a:p>
          <a:p>
            <a:pPr>
              <a:spcBef>
                <a:spcPts val="800"/>
              </a:spcBef>
              <a:buFont typeface="Arial" charset="0"/>
              <a:buNone/>
              <a:defRPr/>
            </a:pPr>
            <a:endParaRPr lang="en-US" sz="3200" dirty="0" smtClean="0">
              <a:latin typeface="Calibri" charset="0"/>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6858000" cy="261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8013" cy="1141413"/>
          </a:xfrm>
        </p:spPr>
        <p:txBody>
          <a:bodyPr/>
          <a:lstStyle/>
          <a:p>
            <a:pPr>
              <a:defRPr/>
            </a:pPr>
            <a:r>
              <a:rPr lang="en-US" dirty="0" err="1" smtClean="0"/>
              <a:t>callForHelp</a:t>
            </a:r>
            <a:r>
              <a:rPr lang="en-US" dirty="0" smtClean="0"/>
              <a:t> method</a:t>
            </a:r>
          </a:p>
        </p:txBody>
      </p:sp>
      <p:sp>
        <p:nvSpPr>
          <p:cNvPr id="3" name="Content Placeholder 2"/>
          <p:cNvSpPr>
            <a:spLocks noGrp="1"/>
          </p:cNvSpPr>
          <p:nvPr>
            <p:ph idx="1"/>
          </p:nvPr>
        </p:nvSpPr>
        <p:spPr>
          <a:xfrm>
            <a:off x="457200" y="1066800"/>
            <a:ext cx="8382000" cy="3048000"/>
          </a:xfrm>
        </p:spPr>
        <p:txBody>
          <a:bodyPr/>
          <a:lstStyle/>
          <a:p>
            <a:pPr marL="457200" indent="-457200">
              <a:buFont typeface="Arial"/>
              <a:buChar char="•"/>
              <a:defRPr/>
            </a:pPr>
            <a:r>
              <a:rPr lang="en-US" dirty="0" smtClean="0"/>
              <a:t>In addition to screaming “Help!” we also want our heroine to wave her arm at the same time.</a:t>
            </a:r>
          </a:p>
          <a:p>
            <a:pPr marL="457200" indent="-457200">
              <a:buFont typeface="Arial"/>
              <a:buChar char="•"/>
              <a:defRPr/>
            </a:pPr>
            <a:r>
              <a:rPr lang="en-US" dirty="0" smtClean="0"/>
              <a:t>To have our heroine do these things at the same time, drag in a “Do Together” block.</a:t>
            </a:r>
          </a:p>
        </p:txBody>
      </p:sp>
      <p:pic>
        <p:nvPicPr>
          <p:cNvPr id="1576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182938"/>
            <a:ext cx="6096000"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AutoShape 4"/>
          <p:cNvCxnSpPr>
            <a:cxnSpLocks noChangeShapeType="1"/>
            <a:stCxn id="9" idx="0"/>
          </p:cNvCxnSpPr>
          <p:nvPr/>
        </p:nvCxnSpPr>
        <p:spPr bwMode="auto">
          <a:xfrm flipH="1" flipV="1">
            <a:off x="3048000" y="5943600"/>
            <a:ext cx="914400" cy="4572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9" name="Rectangle 5"/>
          <p:cNvSpPr>
            <a:spLocks noChangeArrowheads="1"/>
          </p:cNvSpPr>
          <p:nvPr/>
        </p:nvSpPr>
        <p:spPr bwMode="auto">
          <a:xfrm>
            <a:off x="3200400" y="6400800"/>
            <a:ext cx="1524000" cy="4572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14" name="Rectangle 5"/>
          <p:cNvSpPr>
            <a:spLocks noChangeArrowheads="1"/>
          </p:cNvSpPr>
          <p:nvPr/>
        </p:nvSpPr>
        <p:spPr bwMode="auto">
          <a:xfrm>
            <a:off x="1905000" y="4419600"/>
            <a:ext cx="4724400" cy="6096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15" name="AutoShape 4"/>
          <p:cNvCxnSpPr>
            <a:cxnSpLocks noChangeShapeType="1"/>
          </p:cNvCxnSpPr>
          <p:nvPr/>
        </p:nvCxnSpPr>
        <p:spPr bwMode="auto">
          <a:xfrm flipH="1">
            <a:off x="4038600" y="5029200"/>
            <a:ext cx="1143000" cy="6858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
            <a:ext cx="8228013" cy="1141412"/>
          </a:xfrm>
        </p:spPr>
        <p:txBody>
          <a:bodyPr/>
          <a:lstStyle/>
          <a:p>
            <a:pPr>
              <a:defRPr/>
            </a:pPr>
            <a:r>
              <a:rPr lang="en-US" dirty="0" err="1" smtClean="0"/>
              <a:t>callForHelp</a:t>
            </a:r>
            <a:r>
              <a:rPr lang="en-US" dirty="0" smtClean="0"/>
              <a:t> method</a:t>
            </a:r>
          </a:p>
        </p:txBody>
      </p:sp>
      <p:sp>
        <p:nvSpPr>
          <p:cNvPr id="3" name="Content Placeholder 2"/>
          <p:cNvSpPr>
            <a:spLocks noGrp="1"/>
          </p:cNvSpPr>
          <p:nvPr>
            <p:ph idx="1"/>
          </p:nvPr>
        </p:nvSpPr>
        <p:spPr>
          <a:xfrm>
            <a:off x="457200" y="1066800"/>
            <a:ext cx="4724400" cy="5791200"/>
          </a:xfrm>
        </p:spPr>
        <p:txBody>
          <a:bodyPr/>
          <a:lstStyle/>
          <a:p>
            <a:pPr marL="457200" indent="-457200">
              <a:buFont typeface="Arial"/>
              <a:buChar char="•"/>
              <a:defRPr/>
            </a:pPr>
            <a:r>
              <a:rPr lang="en-US" sz="2600" dirty="0" smtClean="0"/>
              <a:t>Now we want to access our heroine’s shoulder in order to make her raise it. </a:t>
            </a:r>
          </a:p>
          <a:p>
            <a:pPr marL="457200" indent="-457200">
              <a:buFont typeface="Arial"/>
              <a:buChar char="•"/>
              <a:defRPr/>
            </a:pPr>
            <a:r>
              <a:rPr lang="en-US" sz="2600" dirty="0" smtClean="0"/>
              <a:t>In the object tree, click on the  plus sign beside the heroine and select the left shoulder</a:t>
            </a:r>
          </a:p>
          <a:p>
            <a:pPr marL="457200" indent="-457200">
              <a:buFont typeface="Arial"/>
              <a:buChar char="•"/>
              <a:defRPr/>
            </a:pPr>
            <a:r>
              <a:rPr lang="en-US" sz="2600" dirty="0" smtClean="0"/>
              <a:t>Note: Our arm movement uses the “</a:t>
            </a:r>
            <a:r>
              <a:rPr lang="en-US" sz="2600" dirty="0" err="1" smtClean="0"/>
              <a:t>leftShoulder</a:t>
            </a:r>
            <a:r>
              <a:rPr lang="en-US" sz="2600" dirty="0" smtClean="0"/>
              <a:t>” object for our character but this can change depending on which character you choose. For many, it might be called “</a:t>
            </a:r>
            <a:r>
              <a:rPr lang="en-US" sz="2600" dirty="0" err="1" smtClean="0"/>
              <a:t>leftArm</a:t>
            </a:r>
            <a:r>
              <a:rPr lang="en-US" sz="2600" dirty="0" smtClean="0"/>
              <a:t>.”</a:t>
            </a:r>
          </a:p>
        </p:txBody>
      </p:sp>
      <p:pic>
        <p:nvPicPr>
          <p:cNvPr id="1873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2806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8013" cy="1141412"/>
          </a:xfrm>
        </p:spPr>
        <p:txBody>
          <a:bodyPr/>
          <a:lstStyle/>
          <a:p>
            <a:pPr>
              <a:defRPr/>
            </a:pPr>
            <a:r>
              <a:rPr lang="en-US" dirty="0" err="1" smtClean="0"/>
              <a:t>callForHelp</a:t>
            </a:r>
            <a:r>
              <a:rPr lang="en-US" dirty="0" smtClean="0"/>
              <a:t> Method</a:t>
            </a:r>
          </a:p>
        </p:txBody>
      </p:sp>
      <p:sp>
        <p:nvSpPr>
          <p:cNvPr id="3" name="Content Placeholder 2"/>
          <p:cNvSpPr>
            <a:spLocks noGrp="1"/>
          </p:cNvSpPr>
          <p:nvPr>
            <p:ph idx="1"/>
          </p:nvPr>
        </p:nvSpPr>
        <p:spPr>
          <a:xfrm>
            <a:off x="457200" y="914400"/>
            <a:ext cx="8228013" cy="3124200"/>
          </a:xfrm>
        </p:spPr>
        <p:txBody>
          <a:bodyPr/>
          <a:lstStyle/>
          <a:p>
            <a:pPr marL="457200" indent="-457200">
              <a:buFont typeface="Arial"/>
              <a:buChar char="•"/>
              <a:defRPr/>
            </a:pPr>
            <a:r>
              <a:rPr lang="en-US" dirty="0" smtClean="0"/>
              <a:t>Now we want to add code so that her arm moves up and then back down. </a:t>
            </a:r>
          </a:p>
          <a:p>
            <a:pPr marL="457200" indent="-457200">
              <a:buFont typeface="Arial"/>
              <a:buChar char="•"/>
              <a:defRPr/>
            </a:pPr>
            <a:r>
              <a:rPr lang="en-US" dirty="0" smtClean="0"/>
              <a:t>To do this select the left shoulder, then select the turn method and turn the heroine’s left shoulder ½ revolution.  </a:t>
            </a:r>
          </a:p>
        </p:txBody>
      </p:sp>
      <p:pic>
        <p:nvPicPr>
          <p:cNvPr id="4" name="Picture 3"/>
          <p:cNvPicPr>
            <a:picLocks noChangeAspect="1"/>
          </p:cNvPicPr>
          <p:nvPr/>
        </p:nvPicPr>
        <p:blipFill rotWithShape="1">
          <a:blip r:embed="rId2"/>
          <a:srcRect l="5443" t="29659" r="2174"/>
          <a:stretch/>
        </p:blipFill>
        <p:spPr>
          <a:xfrm>
            <a:off x="-25399" y="3681324"/>
            <a:ext cx="9169400" cy="3176676"/>
          </a:xfrm>
          <a:prstGeom prst="rect">
            <a:avLst/>
          </a:prstGeom>
        </p:spPr>
      </p:pic>
      <p:cxnSp>
        <p:nvCxnSpPr>
          <p:cNvPr id="5" name="AutoShape 4"/>
          <p:cNvCxnSpPr>
            <a:cxnSpLocks noChangeShapeType="1"/>
            <a:stCxn id="6" idx="3"/>
          </p:cNvCxnSpPr>
          <p:nvPr/>
        </p:nvCxnSpPr>
        <p:spPr bwMode="auto">
          <a:xfrm>
            <a:off x="1981200" y="4495800"/>
            <a:ext cx="838200" cy="762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6" name="Rectangle 5"/>
          <p:cNvSpPr>
            <a:spLocks noChangeArrowheads="1"/>
          </p:cNvSpPr>
          <p:nvPr/>
        </p:nvSpPr>
        <p:spPr bwMode="auto">
          <a:xfrm>
            <a:off x="457200" y="4343400"/>
            <a:ext cx="1524000" cy="3048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10" name="AutoShape 4"/>
          <p:cNvCxnSpPr>
            <a:cxnSpLocks noChangeShapeType="1"/>
            <a:endCxn id="13" idx="1"/>
          </p:cNvCxnSpPr>
          <p:nvPr/>
        </p:nvCxnSpPr>
        <p:spPr bwMode="auto">
          <a:xfrm>
            <a:off x="4724400" y="4800600"/>
            <a:ext cx="1066800" cy="7620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11" name="Rectangle 5"/>
          <p:cNvSpPr>
            <a:spLocks noChangeArrowheads="1"/>
          </p:cNvSpPr>
          <p:nvPr/>
        </p:nvSpPr>
        <p:spPr bwMode="auto">
          <a:xfrm>
            <a:off x="2971800" y="4572000"/>
            <a:ext cx="1676400" cy="3048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12" name="AutoShape 4"/>
          <p:cNvCxnSpPr>
            <a:cxnSpLocks noChangeShapeType="1"/>
            <a:stCxn id="13" idx="3"/>
          </p:cNvCxnSpPr>
          <p:nvPr/>
        </p:nvCxnSpPr>
        <p:spPr bwMode="auto">
          <a:xfrm>
            <a:off x="6858000" y="5562600"/>
            <a:ext cx="304800" cy="3810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13" name="Rectangle 5"/>
          <p:cNvSpPr>
            <a:spLocks noChangeArrowheads="1"/>
          </p:cNvSpPr>
          <p:nvPr/>
        </p:nvSpPr>
        <p:spPr bwMode="auto">
          <a:xfrm>
            <a:off x="5791200" y="5410200"/>
            <a:ext cx="1066800" cy="3048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21" name="Rectangle 5"/>
          <p:cNvSpPr>
            <a:spLocks noChangeArrowheads="1"/>
          </p:cNvSpPr>
          <p:nvPr/>
        </p:nvSpPr>
        <p:spPr bwMode="auto">
          <a:xfrm>
            <a:off x="7010400" y="5943600"/>
            <a:ext cx="1219200" cy="2286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8013" cy="1141412"/>
          </a:xfrm>
        </p:spPr>
        <p:txBody>
          <a:bodyPr/>
          <a:lstStyle/>
          <a:p>
            <a:r>
              <a:rPr lang="en-US" dirty="0" err="1" smtClean="0"/>
              <a:t>callForHelp</a:t>
            </a:r>
            <a:r>
              <a:rPr lang="en-US" dirty="0" smtClean="0"/>
              <a:t> Method</a:t>
            </a:r>
            <a:endParaRPr lang="en-US" dirty="0"/>
          </a:p>
        </p:txBody>
      </p:sp>
      <p:sp>
        <p:nvSpPr>
          <p:cNvPr id="3" name="Content Placeholder 2"/>
          <p:cNvSpPr>
            <a:spLocks noGrp="1"/>
          </p:cNvSpPr>
          <p:nvPr>
            <p:ph idx="1"/>
          </p:nvPr>
        </p:nvSpPr>
        <p:spPr>
          <a:xfrm>
            <a:off x="152400" y="838200"/>
            <a:ext cx="8228013" cy="2819400"/>
          </a:xfrm>
        </p:spPr>
        <p:txBody>
          <a:bodyPr/>
          <a:lstStyle/>
          <a:p>
            <a:pPr marL="457200" indent="-457200">
              <a:buFont typeface="Arial"/>
              <a:buChar char="•"/>
            </a:pPr>
            <a:r>
              <a:rPr lang="en-US" dirty="0" smtClean="0"/>
              <a:t>Now that we have moved our heroine’s arm up, we must move it back down. </a:t>
            </a:r>
          </a:p>
          <a:p>
            <a:pPr marL="457200" indent="-457200">
              <a:buFont typeface="Arial"/>
              <a:buChar char="•"/>
            </a:pPr>
            <a:r>
              <a:rPr lang="en-US" dirty="0" smtClean="0"/>
              <a:t>Follow the same steps from the previous slide, except turn her shoulder forward this time. The code should be as follows: </a:t>
            </a:r>
            <a:endParaRPr lang="en-US" dirty="0"/>
          </a:p>
        </p:txBody>
      </p:sp>
      <p:pic>
        <p:nvPicPr>
          <p:cNvPr id="6" name="Picture 5"/>
          <p:cNvPicPr>
            <a:picLocks noChangeAspect="1"/>
          </p:cNvPicPr>
          <p:nvPr/>
        </p:nvPicPr>
        <p:blipFill rotWithShape="1">
          <a:blip r:embed="rId2"/>
          <a:srcRect l="1" t="2334" r="10184" b="8719"/>
          <a:stretch/>
        </p:blipFill>
        <p:spPr>
          <a:xfrm>
            <a:off x="0" y="3562954"/>
            <a:ext cx="9144000" cy="3173691"/>
          </a:xfrm>
          <a:prstGeom prst="rect">
            <a:avLst/>
          </a:prstGeom>
        </p:spPr>
      </p:pic>
    </p:spTree>
    <p:extLst>
      <p:ext uri="{BB962C8B-B14F-4D97-AF65-F5344CB8AC3E}">
        <p14:creationId xmlns:p14="http://schemas.microsoft.com/office/powerpoint/2010/main" val="145930137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2"/>
            <a:ext cx="8228013" cy="1141412"/>
          </a:xfrm>
        </p:spPr>
        <p:txBody>
          <a:bodyPr/>
          <a:lstStyle/>
          <a:p>
            <a:r>
              <a:rPr lang="en-US" dirty="0" err="1" smtClean="0"/>
              <a:t>callForHelp</a:t>
            </a:r>
            <a:r>
              <a:rPr lang="en-US" dirty="0" smtClean="0"/>
              <a:t> method</a:t>
            </a:r>
            <a:endParaRPr lang="en-US" dirty="0"/>
          </a:p>
        </p:txBody>
      </p:sp>
      <p:sp>
        <p:nvSpPr>
          <p:cNvPr id="3" name="Content Placeholder 2"/>
          <p:cNvSpPr>
            <a:spLocks noGrp="1"/>
          </p:cNvSpPr>
          <p:nvPr>
            <p:ph idx="1"/>
          </p:nvPr>
        </p:nvSpPr>
        <p:spPr>
          <a:xfrm>
            <a:off x="457200" y="1143000"/>
            <a:ext cx="8228013" cy="2133600"/>
          </a:xfrm>
        </p:spPr>
        <p:txBody>
          <a:bodyPr/>
          <a:lstStyle/>
          <a:p>
            <a:pPr marL="457200" indent="-457200">
              <a:buFont typeface="Arial"/>
              <a:buChar char="•"/>
            </a:pPr>
            <a:r>
              <a:rPr lang="en-US" dirty="0" smtClean="0"/>
              <a:t>Run the </a:t>
            </a:r>
            <a:r>
              <a:rPr lang="en-US" dirty="0" err="1" smtClean="0"/>
              <a:t>callForHelp</a:t>
            </a:r>
            <a:r>
              <a:rPr lang="en-US" dirty="0" smtClean="0"/>
              <a:t> method by changing the “When the world starts” event to have it run </a:t>
            </a:r>
            <a:r>
              <a:rPr lang="en-US" dirty="0" err="1" smtClean="0"/>
              <a:t>heroine.callForHelp</a:t>
            </a:r>
            <a:endParaRPr lang="en-US" dirty="0"/>
          </a:p>
        </p:txBody>
      </p:sp>
      <p:pic>
        <p:nvPicPr>
          <p:cNvPr id="4" name="Picture 3"/>
          <p:cNvPicPr>
            <a:picLocks noChangeAspect="1"/>
          </p:cNvPicPr>
          <p:nvPr/>
        </p:nvPicPr>
        <p:blipFill>
          <a:blip r:embed="rId2"/>
          <a:stretch>
            <a:fillRect/>
          </a:stretch>
        </p:blipFill>
        <p:spPr>
          <a:xfrm>
            <a:off x="0" y="2743200"/>
            <a:ext cx="9144000" cy="2760453"/>
          </a:xfrm>
          <a:prstGeom prst="rect">
            <a:avLst/>
          </a:prstGeom>
        </p:spPr>
      </p:pic>
      <p:sp>
        <p:nvSpPr>
          <p:cNvPr id="5" name="TextBox 4"/>
          <p:cNvSpPr txBox="1"/>
          <p:nvPr/>
        </p:nvSpPr>
        <p:spPr>
          <a:xfrm flipH="1">
            <a:off x="426718" y="5715000"/>
            <a:ext cx="8488681" cy="584776"/>
          </a:xfrm>
          <a:prstGeom prst="rect">
            <a:avLst/>
          </a:prstGeom>
          <a:noFill/>
        </p:spPr>
        <p:txBody>
          <a:bodyPr wrap="square" rtlCol="0">
            <a:spAutoFit/>
          </a:bodyPr>
          <a:lstStyle/>
          <a:p>
            <a:pPr marL="457200" indent="-457200">
              <a:buFont typeface="Arial"/>
              <a:buChar char="•"/>
            </a:pPr>
            <a:r>
              <a:rPr lang="en-US" sz="3200" dirty="0" smtClean="0">
                <a:solidFill>
                  <a:schemeClr val="tx1"/>
                </a:solidFill>
                <a:latin typeface="Calibri"/>
                <a:cs typeface="Calibri"/>
              </a:rPr>
              <a:t>Run your world. Does it work?</a:t>
            </a:r>
            <a:endParaRPr lang="en-US" sz="3200" dirty="0">
              <a:solidFill>
                <a:schemeClr val="tx1"/>
              </a:solidFill>
              <a:latin typeface="Calibri"/>
              <a:cs typeface="Calibri"/>
            </a:endParaRPr>
          </a:p>
        </p:txBody>
      </p:sp>
    </p:spTree>
    <p:extLst>
      <p:ext uri="{BB962C8B-B14F-4D97-AF65-F5344CB8AC3E}">
        <p14:creationId xmlns:p14="http://schemas.microsoft.com/office/powerpoint/2010/main" val="214081054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callForHelp</a:t>
            </a:r>
            <a:r>
              <a:rPr lang="en-US" dirty="0" smtClean="0"/>
              <a:t> method</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Notice that your character only says “HELP!” and doesn’t raise his/her hands</a:t>
            </a:r>
          </a:p>
          <a:p>
            <a:pPr marL="457200" indent="-457200">
              <a:buFont typeface="Arial"/>
              <a:buChar char="•"/>
            </a:pPr>
            <a:r>
              <a:rPr lang="en-US" dirty="0" smtClean="0"/>
              <a:t>Why not?</a:t>
            </a:r>
          </a:p>
          <a:p>
            <a:pPr marL="457200" indent="-457200">
              <a:buFont typeface="Arial"/>
              <a:buChar char="•"/>
            </a:pPr>
            <a:r>
              <a:rPr lang="en-US" dirty="0" smtClean="0"/>
              <a:t>Notice that the two arm movements are in opposite directions and are both in a “do together” block</a:t>
            </a:r>
          </a:p>
          <a:p>
            <a:pPr marL="457200" indent="-457200">
              <a:buFont typeface="Arial"/>
              <a:buChar char="•"/>
            </a:pPr>
            <a:r>
              <a:rPr lang="en-US" dirty="0" smtClean="0"/>
              <a:t>Therefore they cancel each other out!!</a:t>
            </a:r>
          </a:p>
          <a:p>
            <a:pPr marL="457200" indent="-457200">
              <a:buFont typeface="Arial"/>
              <a:buChar char="•"/>
            </a:pPr>
            <a:r>
              <a:rPr lang="en-US" dirty="0" smtClean="0"/>
              <a:t>How do we fix this?</a:t>
            </a:r>
          </a:p>
          <a:p>
            <a:pPr marL="457200" indent="-457200">
              <a:buFont typeface="Arial"/>
              <a:buChar char="•"/>
            </a:pPr>
            <a:endParaRPr lang="en-US" dirty="0"/>
          </a:p>
        </p:txBody>
      </p:sp>
    </p:spTree>
    <p:extLst>
      <p:ext uri="{BB962C8B-B14F-4D97-AF65-F5344CB8AC3E}">
        <p14:creationId xmlns:p14="http://schemas.microsoft.com/office/powerpoint/2010/main" val="281870716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8013" cy="1141412"/>
          </a:xfrm>
        </p:spPr>
        <p:txBody>
          <a:bodyPr/>
          <a:lstStyle/>
          <a:p>
            <a:r>
              <a:rPr lang="en-US" dirty="0" smtClean="0"/>
              <a:t>Fixing </a:t>
            </a:r>
            <a:r>
              <a:rPr lang="en-US" dirty="0" err="1" smtClean="0"/>
              <a:t>callForHelp</a:t>
            </a:r>
            <a:r>
              <a:rPr lang="en-US" dirty="0" smtClean="0"/>
              <a:t> method</a:t>
            </a:r>
            <a:endParaRPr lang="en-US" dirty="0"/>
          </a:p>
        </p:txBody>
      </p:sp>
      <p:sp>
        <p:nvSpPr>
          <p:cNvPr id="3" name="Content Placeholder 2"/>
          <p:cNvSpPr>
            <a:spLocks noGrp="1"/>
          </p:cNvSpPr>
          <p:nvPr>
            <p:ph idx="1"/>
          </p:nvPr>
        </p:nvSpPr>
        <p:spPr>
          <a:xfrm>
            <a:off x="533400" y="990600"/>
            <a:ext cx="8153399" cy="1828800"/>
          </a:xfrm>
        </p:spPr>
        <p:txBody>
          <a:bodyPr/>
          <a:lstStyle/>
          <a:p>
            <a:pPr marL="457200" indent="-457200">
              <a:buFont typeface="Arial"/>
              <a:buChar char="•"/>
            </a:pPr>
            <a:r>
              <a:rPr lang="en-US" sz="2800" dirty="0" smtClean="0"/>
              <a:t>We need the arm movements done in order, BUT at the same time as when she yells “HELP!”</a:t>
            </a:r>
          </a:p>
          <a:p>
            <a:pPr marL="457200" indent="-457200">
              <a:buFont typeface="Arial"/>
              <a:buChar char="•"/>
            </a:pPr>
            <a:r>
              <a:rPr lang="en-US" sz="2800" dirty="0" smtClean="0"/>
              <a:t>To do this, we need the arm movements in a “do in order” block </a:t>
            </a:r>
            <a:r>
              <a:rPr lang="en-US" sz="2800" i="1" dirty="0" smtClean="0"/>
              <a:t>nested</a:t>
            </a:r>
            <a:r>
              <a:rPr lang="en-US" sz="2800" dirty="0" smtClean="0"/>
              <a:t> inside the “do together block” with the “HELP!” say method.</a:t>
            </a:r>
            <a:endParaRPr lang="en-US" sz="2800" dirty="0"/>
          </a:p>
        </p:txBody>
      </p:sp>
      <p:pic>
        <p:nvPicPr>
          <p:cNvPr id="4" name="Picture 3"/>
          <p:cNvPicPr>
            <a:picLocks noChangeAspect="1"/>
          </p:cNvPicPr>
          <p:nvPr/>
        </p:nvPicPr>
        <p:blipFill>
          <a:blip r:embed="rId2"/>
          <a:stretch>
            <a:fillRect/>
          </a:stretch>
        </p:blipFill>
        <p:spPr>
          <a:xfrm>
            <a:off x="1447800" y="3320811"/>
            <a:ext cx="6019800" cy="3500500"/>
          </a:xfrm>
          <a:prstGeom prst="rect">
            <a:avLst/>
          </a:prstGeom>
        </p:spPr>
      </p:pic>
      <p:cxnSp>
        <p:nvCxnSpPr>
          <p:cNvPr id="5" name="AutoShape 4"/>
          <p:cNvCxnSpPr>
            <a:cxnSpLocks noChangeShapeType="1"/>
            <a:stCxn id="6" idx="0"/>
          </p:cNvCxnSpPr>
          <p:nvPr/>
        </p:nvCxnSpPr>
        <p:spPr bwMode="auto">
          <a:xfrm flipV="1">
            <a:off x="2057400" y="5486400"/>
            <a:ext cx="304800" cy="990600"/>
          </a:xfrm>
          <a:prstGeom prst="straightConnector1">
            <a:avLst/>
          </a:prstGeom>
          <a:noFill/>
          <a:ln w="38160" cap="sq">
            <a:solidFill>
              <a:srgbClr val="000000"/>
            </a:solidFill>
            <a:miter lim="800000"/>
            <a:headEnd/>
            <a:tailEnd type="triangle" w="med" len="me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6" name="Rectangle 5"/>
          <p:cNvSpPr>
            <a:spLocks noChangeArrowheads="1"/>
          </p:cNvSpPr>
          <p:nvPr/>
        </p:nvSpPr>
        <p:spPr bwMode="auto">
          <a:xfrm>
            <a:off x="1447800" y="6477000"/>
            <a:ext cx="1219200" cy="361244"/>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extLst>
      <p:ext uri="{BB962C8B-B14F-4D97-AF65-F5344CB8AC3E}">
        <p14:creationId xmlns:p14="http://schemas.microsoft.com/office/powerpoint/2010/main" val="14160076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28613" y="1219200"/>
            <a:ext cx="8537575"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eaLnBrk="1" hangingPunct="1">
              <a:buFont typeface="Arial" charset="0"/>
              <a:buChar char="•"/>
              <a:defRPr/>
            </a:pPr>
            <a:r>
              <a:rPr lang="en-US" sz="2500" smtClean="0">
                <a:latin typeface="Calibri" charset="0"/>
              </a:rPr>
              <a:t>The viewer lets you view what your world looks like:</a:t>
            </a: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eaLnBrk="1" hangingPunct="1">
              <a:buFont typeface="Arial" charset="0"/>
              <a:buNone/>
              <a:defRPr/>
            </a:pPr>
            <a:endParaRPr lang="en-US" sz="2500" smtClean="0">
              <a:latin typeface="Calibri" charset="0"/>
            </a:endParaRPr>
          </a:p>
          <a:p>
            <a:pPr marL="342900" eaLnBrk="1" hangingPunct="1">
              <a:buClrTx/>
              <a:buFontTx/>
              <a:buNone/>
              <a:defRPr/>
            </a:pPr>
            <a:endParaRPr lang="en-US" sz="2500" smtClean="0">
              <a:latin typeface="Calibri" charset="0"/>
            </a:endParaRPr>
          </a:p>
          <a:p>
            <a:pPr eaLnBrk="1" hangingPunct="1">
              <a:buFont typeface="Arial" charset="0"/>
              <a:buChar char="•"/>
              <a:defRPr/>
            </a:pPr>
            <a:r>
              <a:rPr lang="en-US" sz="2500" smtClean="0">
                <a:latin typeface="Calibri" charset="0"/>
              </a:rPr>
              <a:t>The arrows move the camera.  </a:t>
            </a:r>
            <a:r>
              <a:rPr lang="en-US" sz="2500" b="1" smtClean="0">
                <a:solidFill>
                  <a:srgbClr val="FF0000"/>
                </a:solidFill>
                <a:latin typeface="Calibri" charset="0"/>
              </a:rPr>
              <a:t>DO NOT touch them </a:t>
            </a:r>
            <a:r>
              <a:rPr lang="en-US" sz="2500" smtClean="0">
                <a:latin typeface="Calibri" charset="0"/>
              </a:rPr>
              <a:t>for now as it’s hard to get the camera back to the original camera view</a:t>
            </a:r>
          </a:p>
          <a:p>
            <a:pPr marL="342900" eaLnBrk="1" hangingPunct="1">
              <a:buClrTx/>
              <a:buFontTx/>
              <a:buNone/>
              <a:defRPr/>
            </a:pPr>
            <a:endParaRPr lang="en-US" sz="2500" smtClean="0">
              <a:latin typeface="Calibri"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3810000" cy="3365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7" name="Text Box 3"/>
          <p:cNvSpPr txBox="1">
            <a:spLocks noChangeArrowheads="1"/>
          </p:cNvSpPr>
          <p:nvPr/>
        </p:nvSpPr>
        <p:spPr bwMode="auto">
          <a:xfrm>
            <a:off x="3302000" y="304800"/>
            <a:ext cx="2579688"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The Viewer</a:t>
            </a:r>
          </a:p>
        </p:txBody>
      </p:sp>
      <p:sp>
        <p:nvSpPr>
          <p:cNvPr id="11268" name="Oval 4"/>
          <p:cNvSpPr>
            <a:spLocks noChangeArrowheads="1"/>
          </p:cNvSpPr>
          <p:nvPr/>
        </p:nvSpPr>
        <p:spPr bwMode="auto">
          <a:xfrm>
            <a:off x="2971800" y="4724400"/>
            <a:ext cx="2438400" cy="633413"/>
          </a:xfrm>
          <a:prstGeom prst="ellipse">
            <a:avLst/>
          </a:prstGeom>
          <a:noFill/>
          <a:ln w="38160" cap="sq">
            <a:solidFill>
              <a:srgbClr val="FF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11269" name="Line 5"/>
          <p:cNvSpPr>
            <a:spLocks noChangeShapeType="1"/>
          </p:cNvSpPr>
          <p:nvPr/>
        </p:nvSpPr>
        <p:spPr bwMode="auto">
          <a:xfrm>
            <a:off x="2895600" y="4419600"/>
            <a:ext cx="2514600" cy="992188"/>
          </a:xfrm>
          <a:prstGeom prst="line">
            <a:avLst/>
          </a:prstGeom>
          <a:noFill/>
          <a:ln w="38160" cap="sq">
            <a:solidFill>
              <a:srgbClr val="FF0000"/>
            </a:solidFill>
            <a:miter lim="800000"/>
            <a:headEnd/>
            <a:tailEnd/>
          </a:ln>
          <a:effectLst>
            <a:outerShdw blurRad="63500" dist="23040" dir="540000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Fixing </a:t>
            </a:r>
            <a:r>
              <a:rPr lang="en-US" dirty="0" err="1" smtClean="0"/>
              <a:t>callForHelpMethod</a:t>
            </a:r>
            <a:endParaRPr lang="en-US" dirty="0"/>
          </a:p>
        </p:txBody>
      </p:sp>
      <p:sp>
        <p:nvSpPr>
          <p:cNvPr id="5" name="Content Placeholder 4"/>
          <p:cNvSpPr>
            <a:spLocks noGrp="1"/>
          </p:cNvSpPr>
          <p:nvPr>
            <p:ph idx="1"/>
          </p:nvPr>
        </p:nvSpPr>
        <p:spPr/>
        <p:txBody>
          <a:bodyPr/>
          <a:lstStyle/>
          <a:p>
            <a:pPr marL="457200" indent="-457200">
              <a:buFont typeface="Arial"/>
              <a:buChar char="•"/>
            </a:pPr>
            <a:r>
              <a:rPr lang="en-US" dirty="0" smtClean="0"/>
              <a:t>Next, we drag in the arm movement methods into the “do in order” block. </a:t>
            </a:r>
          </a:p>
          <a:p>
            <a:pPr marL="457200" indent="-457200">
              <a:buFont typeface="Arial"/>
              <a:buChar char="•"/>
            </a:pPr>
            <a:r>
              <a:rPr lang="en-US" dirty="0" smtClean="0"/>
              <a:t>Remember, we want the arms to go backwards first, and then forwards, so put them in that order.</a:t>
            </a:r>
            <a:endParaRPr lang="en-US" dirty="0"/>
          </a:p>
        </p:txBody>
      </p:sp>
      <p:pic>
        <p:nvPicPr>
          <p:cNvPr id="6" name="Picture 5"/>
          <p:cNvPicPr>
            <a:picLocks noChangeAspect="1"/>
          </p:cNvPicPr>
          <p:nvPr/>
        </p:nvPicPr>
        <p:blipFill>
          <a:blip r:embed="rId2"/>
          <a:stretch>
            <a:fillRect/>
          </a:stretch>
        </p:blipFill>
        <p:spPr>
          <a:xfrm>
            <a:off x="1295400" y="4267200"/>
            <a:ext cx="6324600" cy="2366625"/>
          </a:xfrm>
          <a:prstGeom prst="rect">
            <a:avLst/>
          </a:prstGeom>
        </p:spPr>
      </p:pic>
    </p:spTree>
    <p:extLst>
      <p:ext uri="{BB962C8B-B14F-4D97-AF65-F5344CB8AC3E}">
        <p14:creationId xmlns:p14="http://schemas.microsoft.com/office/powerpoint/2010/main" val="247527170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r>
              <a:rPr lang="en-US" dirty="0" err="1" smtClean="0"/>
              <a:t>callForHelp</a:t>
            </a:r>
            <a:r>
              <a:rPr lang="en-US" dirty="0" smtClean="0"/>
              <a:t> method</a:t>
            </a:r>
            <a:endParaRPr lang="en-US" dirty="0"/>
          </a:p>
        </p:txBody>
      </p:sp>
      <p:sp>
        <p:nvSpPr>
          <p:cNvPr id="3" name="Content Placeholder 2"/>
          <p:cNvSpPr>
            <a:spLocks noGrp="1"/>
          </p:cNvSpPr>
          <p:nvPr>
            <p:ph idx="1"/>
          </p:nvPr>
        </p:nvSpPr>
        <p:spPr>
          <a:xfrm>
            <a:off x="381000" y="1219200"/>
            <a:ext cx="8228013" cy="4524375"/>
          </a:xfrm>
        </p:spPr>
        <p:txBody>
          <a:bodyPr/>
          <a:lstStyle/>
          <a:p>
            <a:pPr marL="457200" indent="-457200">
              <a:buFont typeface="Arial"/>
              <a:buChar char="•"/>
            </a:pPr>
            <a:r>
              <a:rPr lang="en-US" dirty="0" smtClean="0"/>
              <a:t>Run your world now</a:t>
            </a:r>
          </a:p>
          <a:p>
            <a:pPr marL="457200" indent="-457200">
              <a:buFont typeface="Arial"/>
              <a:buChar char="•"/>
            </a:pPr>
            <a:r>
              <a:rPr lang="en-US" dirty="0" smtClean="0"/>
              <a:t>The heroine should now put her arm up while yelling “HELP!”, then put her arm back down</a:t>
            </a:r>
            <a:endParaRPr lang="en-US" dirty="0"/>
          </a:p>
        </p:txBody>
      </p:sp>
      <p:pic>
        <p:nvPicPr>
          <p:cNvPr id="4" name="Picture 3"/>
          <p:cNvPicPr>
            <a:picLocks noChangeAspect="1"/>
          </p:cNvPicPr>
          <p:nvPr/>
        </p:nvPicPr>
        <p:blipFill rotWithShape="1">
          <a:blip r:embed="rId2"/>
          <a:srcRect l="34645" t="17205" r="4402" b="18877"/>
          <a:stretch/>
        </p:blipFill>
        <p:spPr>
          <a:xfrm>
            <a:off x="2071643" y="3048000"/>
            <a:ext cx="4633957" cy="3645834"/>
          </a:xfrm>
          <a:prstGeom prst="rect">
            <a:avLst/>
          </a:prstGeom>
        </p:spPr>
      </p:pic>
    </p:spTree>
    <p:extLst>
      <p:ext uri="{BB962C8B-B14F-4D97-AF65-F5344CB8AC3E}">
        <p14:creationId xmlns:p14="http://schemas.microsoft.com/office/powerpoint/2010/main" val="99057298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Finishing </a:t>
            </a:r>
            <a:r>
              <a:rPr lang="en-US" dirty="0" err="1" smtClean="0"/>
              <a:t>callForHelp</a:t>
            </a:r>
            <a:r>
              <a:rPr lang="en-US" dirty="0" smtClean="0"/>
              <a:t> method</a:t>
            </a:r>
            <a:endParaRPr lang="en-US" dirty="0"/>
          </a:p>
        </p:txBody>
      </p:sp>
      <p:sp>
        <p:nvSpPr>
          <p:cNvPr id="5" name="Content Placeholder 4"/>
          <p:cNvSpPr>
            <a:spLocks noGrp="1"/>
          </p:cNvSpPr>
          <p:nvPr>
            <p:ph idx="1"/>
          </p:nvPr>
        </p:nvSpPr>
        <p:spPr>
          <a:xfrm>
            <a:off x="457200" y="1600200"/>
            <a:ext cx="8228013" cy="2133599"/>
          </a:xfrm>
        </p:spPr>
        <p:txBody>
          <a:bodyPr/>
          <a:lstStyle/>
          <a:p>
            <a:pPr marL="457200" indent="-457200">
              <a:buFont typeface="Arial"/>
              <a:buChar char="•"/>
            </a:pPr>
            <a:r>
              <a:rPr lang="en-US" dirty="0" smtClean="0"/>
              <a:t>We need to change the “when the world first starts” event back to call the </a:t>
            </a:r>
            <a:r>
              <a:rPr lang="en-US" dirty="0" err="1" smtClean="0"/>
              <a:t>world.my</a:t>
            </a:r>
            <a:r>
              <a:rPr lang="en-US" dirty="0" smtClean="0"/>
              <a:t> First method</a:t>
            </a:r>
          </a:p>
          <a:p>
            <a:pPr marL="457200" indent="-457200">
              <a:buFont typeface="Arial"/>
              <a:buChar char="•"/>
            </a:pPr>
            <a:r>
              <a:rPr lang="en-US" dirty="0" smtClean="0"/>
              <a:t>Do as follows:</a:t>
            </a:r>
          </a:p>
        </p:txBody>
      </p:sp>
      <p:pic>
        <p:nvPicPr>
          <p:cNvPr id="7" name="Picture 6"/>
          <p:cNvPicPr>
            <a:picLocks noChangeAspect="1"/>
          </p:cNvPicPr>
          <p:nvPr/>
        </p:nvPicPr>
        <p:blipFill rotWithShape="1">
          <a:blip r:embed="rId2"/>
          <a:srcRect l="3858" t="13322"/>
          <a:stretch/>
        </p:blipFill>
        <p:spPr>
          <a:xfrm>
            <a:off x="11289" y="3947595"/>
            <a:ext cx="8791222" cy="2910405"/>
          </a:xfrm>
          <a:prstGeom prst="rect">
            <a:avLst/>
          </a:prstGeom>
        </p:spPr>
      </p:pic>
    </p:spTree>
    <p:extLst>
      <p:ext uri="{BB962C8B-B14F-4D97-AF65-F5344CB8AC3E}">
        <p14:creationId xmlns:p14="http://schemas.microsoft.com/office/powerpoint/2010/main" val="76691674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4400" smtClean="0">
                <a:latin typeface="Calibri" charset="0"/>
              </a:rPr>
              <a:t>Adding an Event</a:t>
            </a:r>
          </a:p>
        </p:txBody>
      </p:sp>
      <p:sp>
        <p:nvSpPr>
          <p:cNvPr id="80898" name="Text Box 2"/>
          <p:cNvSpPr txBox="1">
            <a:spLocks noChangeArrowheads="1"/>
          </p:cNvSpPr>
          <p:nvPr/>
        </p:nvSpPr>
        <p:spPr bwMode="auto">
          <a:xfrm>
            <a:off x="304800" y="1447800"/>
            <a:ext cx="4114800" cy="467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a:spcBef>
                <a:spcPts val="700"/>
              </a:spcBef>
              <a:buFont typeface="Arial" charset="0"/>
              <a:buChar char="•"/>
              <a:defRPr/>
            </a:pPr>
            <a:r>
              <a:rPr lang="en-US" sz="2800" smtClean="0">
                <a:latin typeface="Calibri" charset="0"/>
              </a:rPr>
              <a:t>We want our heroine to be able to call for help on command. </a:t>
            </a:r>
          </a:p>
          <a:p>
            <a:pPr>
              <a:spcBef>
                <a:spcPts val="700"/>
              </a:spcBef>
              <a:buFont typeface="Arial" charset="0"/>
              <a:buChar char="•"/>
              <a:defRPr/>
            </a:pPr>
            <a:r>
              <a:rPr lang="en-US" sz="2800" smtClean="0">
                <a:latin typeface="Calibri" charset="0"/>
              </a:rPr>
              <a:t>To do this we are going to create a new event.</a:t>
            </a:r>
          </a:p>
          <a:p>
            <a:pPr>
              <a:spcBef>
                <a:spcPts val="700"/>
              </a:spcBef>
              <a:buFont typeface="Arial" charset="0"/>
              <a:buChar char="•"/>
              <a:defRPr/>
            </a:pPr>
            <a:r>
              <a:rPr lang="en-US" sz="2800" smtClean="0">
                <a:latin typeface="Calibri" charset="0"/>
                <a:cs typeface="Arial" charset="0"/>
              </a:rPr>
              <a:t>Select </a:t>
            </a:r>
            <a:r>
              <a:rPr lang="en-US" sz="2800" b="1" smtClean="0">
                <a:solidFill>
                  <a:srgbClr val="FF0000"/>
                </a:solidFill>
                <a:latin typeface="Calibri" charset="0"/>
                <a:cs typeface="Arial" charset="0"/>
              </a:rPr>
              <a:t>create new event </a:t>
            </a:r>
            <a:r>
              <a:rPr lang="en-US" sz="2800" smtClean="0">
                <a:latin typeface="Calibri" charset="0"/>
                <a:cs typeface="Arial" charset="0"/>
              </a:rPr>
              <a:t>in the event editor (top right), then choose </a:t>
            </a:r>
            <a:r>
              <a:rPr lang="en-US" sz="2800" b="1" smtClean="0">
                <a:solidFill>
                  <a:srgbClr val="FF0000"/>
                </a:solidFill>
                <a:latin typeface="Calibri" charset="0"/>
                <a:cs typeface="Arial" charset="0"/>
              </a:rPr>
              <a:t>When a key is typed.</a:t>
            </a:r>
          </a:p>
          <a:p>
            <a:pPr>
              <a:spcBef>
                <a:spcPts val="800"/>
              </a:spcBef>
              <a:buClr>
                <a:srgbClr val="FF0000"/>
              </a:buClr>
              <a:buFont typeface="Arial" charset="0"/>
              <a:buNone/>
              <a:defRPr/>
            </a:pPr>
            <a:endParaRPr lang="en-US" sz="3200" b="1" smtClean="0">
              <a:solidFill>
                <a:srgbClr val="FF0000"/>
              </a:solidFill>
              <a:latin typeface="Calibri" charset="0"/>
              <a:cs typeface="Arial" charset="0"/>
            </a:endParaRPr>
          </a:p>
          <a:p>
            <a:pPr>
              <a:spcBef>
                <a:spcPts val="800"/>
              </a:spcBef>
              <a:buClr>
                <a:srgbClr val="FF0000"/>
              </a:buClr>
              <a:buFont typeface="Arial" charset="0"/>
              <a:buNone/>
              <a:defRPr/>
            </a:pPr>
            <a:endParaRPr lang="en-US" sz="3200" b="1" smtClean="0">
              <a:solidFill>
                <a:srgbClr val="FF0000"/>
              </a:solidFill>
              <a:latin typeface="Calibri" charset="0"/>
              <a:cs typeface="Arial" charset="0"/>
            </a:endParaRPr>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648200" cy="2986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4400" smtClean="0">
                <a:latin typeface="Calibri" charset="0"/>
              </a:rPr>
              <a:t>Adding an Event</a:t>
            </a:r>
          </a:p>
        </p:txBody>
      </p:sp>
      <p:sp>
        <p:nvSpPr>
          <p:cNvPr id="81922" name="Text Box 2"/>
          <p:cNvSpPr txBox="1">
            <a:spLocks noChangeArrowheads="1"/>
          </p:cNvSpPr>
          <p:nvPr/>
        </p:nvSpPr>
        <p:spPr bwMode="auto">
          <a:xfrm>
            <a:off x="304800" y="1371600"/>
            <a:ext cx="8534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spcBef>
                <a:spcPts val="800"/>
              </a:spcBef>
              <a:buFont typeface="Arial" charset="0"/>
              <a:buChar char="•"/>
              <a:defRPr/>
            </a:pPr>
            <a:r>
              <a:rPr lang="en-US" sz="3200" dirty="0" smtClean="0">
                <a:latin typeface="Calibri" charset="0"/>
                <a:cs typeface="Arial" charset="0"/>
              </a:rPr>
              <a:t>Change </a:t>
            </a:r>
            <a:r>
              <a:rPr lang="en-US" sz="3200" b="1" dirty="0" smtClean="0">
                <a:solidFill>
                  <a:srgbClr val="FF0000"/>
                </a:solidFill>
                <a:latin typeface="Calibri" charset="0"/>
                <a:cs typeface="Arial" charset="0"/>
              </a:rPr>
              <a:t>any key </a:t>
            </a:r>
            <a:r>
              <a:rPr lang="en-US" sz="3200" dirty="0" smtClean="0">
                <a:latin typeface="Calibri" charset="0"/>
                <a:cs typeface="Arial" charset="0"/>
              </a:rPr>
              <a:t>to </a:t>
            </a:r>
            <a:r>
              <a:rPr lang="en-US" sz="3200" b="1" dirty="0" smtClean="0">
                <a:solidFill>
                  <a:srgbClr val="FF0000"/>
                </a:solidFill>
                <a:latin typeface="Calibri" charset="0"/>
                <a:cs typeface="Arial" charset="0"/>
              </a:rPr>
              <a:t>letters &gt; H</a:t>
            </a:r>
            <a:r>
              <a:rPr lang="en-US" sz="3200" dirty="0" smtClean="0">
                <a:latin typeface="Calibri" charset="0"/>
                <a:cs typeface="Arial" charset="0"/>
              </a:rPr>
              <a:t> and </a:t>
            </a:r>
            <a:r>
              <a:rPr lang="en-US" sz="3200" b="1" dirty="0" smtClean="0">
                <a:solidFill>
                  <a:srgbClr val="FF0000"/>
                </a:solidFill>
                <a:latin typeface="Calibri" charset="0"/>
                <a:cs typeface="Arial" charset="0"/>
              </a:rPr>
              <a:t>Nothing</a:t>
            </a:r>
            <a:r>
              <a:rPr lang="en-US" sz="3200" dirty="0" smtClean="0">
                <a:latin typeface="Calibri" charset="0"/>
                <a:cs typeface="Arial" charset="0"/>
              </a:rPr>
              <a:t> to </a:t>
            </a:r>
            <a:r>
              <a:rPr lang="en-US" sz="3200" b="1" dirty="0" err="1" smtClean="0">
                <a:solidFill>
                  <a:srgbClr val="FF0000"/>
                </a:solidFill>
                <a:latin typeface="Calibri" charset="0"/>
                <a:cs typeface="Arial" charset="0"/>
              </a:rPr>
              <a:t>callForHelp</a:t>
            </a:r>
            <a:r>
              <a:rPr lang="en-US" sz="3200" b="1" dirty="0" smtClean="0">
                <a:solidFill>
                  <a:srgbClr val="FF0000"/>
                </a:solidFill>
                <a:latin typeface="Calibri" charset="0"/>
                <a:cs typeface="Arial" charset="0"/>
              </a:rPr>
              <a:t>.</a:t>
            </a:r>
          </a:p>
          <a:p>
            <a:pPr eaLnBrk="1" hangingPunct="1">
              <a:spcBef>
                <a:spcPts val="800"/>
              </a:spcBef>
              <a:buFont typeface="Arial" charset="0"/>
              <a:buChar char="•"/>
              <a:defRPr/>
            </a:pPr>
            <a:r>
              <a:rPr lang="en-US" sz="3200" dirty="0" smtClean="0">
                <a:latin typeface="Calibri" charset="0"/>
                <a:cs typeface="Arial" charset="0"/>
              </a:rPr>
              <a:t>Note that this will call the “</a:t>
            </a:r>
            <a:r>
              <a:rPr lang="en-US" sz="3200" dirty="0" err="1" smtClean="0">
                <a:latin typeface="Calibri" charset="0"/>
                <a:cs typeface="Arial" charset="0"/>
              </a:rPr>
              <a:t>callForHelp</a:t>
            </a:r>
            <a:r>
              <a:rPr lang="en-US" sz="3200" dirty="0" smtClean="0">
                <a:latin typeface="Calibri" charset="0"/>
                <a:cs typeface="Arial" charset="0"/>
              </a:rPr>
              <a:t>” method ANYTIME you press H, but your users will only know to do so when you instruct them.</a:t>
            </a:r>
          </a:p>
          <a:p>
            <a:pPr marL="342900">
              <a:spcBef>
                <a:spcPts val="800"/>
              </a:spcBef>
              <a:buClrTx/>
              <a:buFontTx/>
              <a:buNone/>
              <a:defRPr/>
            </a:pPr>
            <a:endParaRPr lang="en-US" sz="3200" dirty="0" smtClean="0">
              <a:latin typeface="Calibri" charset="0"/>
              <a:cs typeface="Arial" charset="0"/>
            </a:endParaRPr>
          </a:p>
        </p:txBody>
      </p:sp>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4267200"/>
            <a:ext cx="9144000" cy="2451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4400" smtClean="0">
                <a:latin typeface="Calibri" charset="0"/>
              </a:rPr>
              <a:t>Calling the Event</a:t>
            </a:r>
          </a:p>
        </p:txBody>
      </p:sp>
      <p:sp>
        <p:nvSpPr>
          <p:cNvPr id="82946" name="Text Box 2"/>
          <p:cNvSpPr txBox="1">
            <a:spLocks noChangeArrowheads="1"/>
          </p:cNvSpPr>
          <p:nvPr/>
        </p:nvSpPr>
        <p:spPr bwMode="auto">
          <a:xfrm>
            <a:off x="304800" y="9906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a:spcBef>
                <a:spcPts val="800"/>
              </a:spcBef>
              <a:buFont typeface="Arial" charset="0"/>
              <a:buChar char="•"/>
              <a:defRPr/>
            </a:pPr>
            <a:r>
              <a:rPr lang="en-US" sz="3200" dirty="0" smtClean="0">
                <a:latin typeface="Calibri" charset="0"/>
              </a:rPr>
              <a:t>To let the user know that they can press H to make the heroine call for help add in a </a:t>
            </a:r>
            <a:r>
              <a:rPr lang="en-US" sz="3200" b="1" dirty="0" smtClean="0">
                <a:solidFill>
                  <a:srgbClr val="FF0000"/>
                </a:solidFill>
                <a:latin typeface="Calibri" charset="0"/>
              </a:rPr>
              <a:t>Heroine say </a:t>
            </a:r>
            <a:r>
              <a:rPr lang="en-US" sz="3200" dirty="0" smtClean="0">
                <a:latin typeface="Calibri" charset="0"/>
              </a:rPr>
              <a:t>in the </a:t>
            </a:r>
            <a:r>
              <a:rPr lang="en-US" sz="3200" dirty="0" err="1" smtClean="0">
                <a:latin typeface="Calibri" charset="0"/>
              </a:rPr>
              <a:t>world.my</a:t>
            </a:r>
            <a:r>
              <a:rPr lang="en-US" sz="3200" dirty="0" smtClean="0">
                <a:latin typeface="Calibri" charset="0"/>
              </a:rPr>
              <a:t> first </a:t>
            </a:r>
            <a:r>
              <a:rPr lang="en-US" sz="3200" dirty="0">
                <a:latin typeface="Calibri" charset="0"/>
              </a:rPr>
              <a:t>m</a:t>
            </a:r>
            <a:r>
              <a:rPr lang="en-US" sz="3200" dirty="0" smtClean="0">
                <a:latin typeface="Calibri" charset="0"/>
              </a:rPr>
              <a:t>ethod</a:t>
            </a:r>
          </a:p>
          <a:p>
            <a:pPr>
              <a:spcBef>
                <a:spcPts val="800"/>
              </a:spcBef>
              <a:buFont typeface="Arial" charset="0"/>
              <a:buChar char="•"/>
              <a:defRPr/>
            </a:pPr>
            <a:r>
              <a:rPr lang="en-US" sz="3200" dirty="0" smtClean="0">
                <a:latin typeface="Calibri" charset="0"/>
              </a:rPr>
              <a:t>Here is the call: </a:t>
            </a:r>
          </a:p>
          <a:p>
            <a:pPr>
              <a:spcBef>
                <a:spcPts val="800"/>
              </a:spcBef>
              <a:buFont typeface="Arial" charset="0"/>
              <a:buNone/>
              <a:defRPr/>
            </a:pPr>
            <a:endParaRPr lang="en-US" sz="3200" dirty="0" smtClean="0">
              <a:latin typeface="Calibri" charset="0"/>
            </a:endParaRPr>
          </a:p>
        </p:txBody>
      </p:sp>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144000" cy="1719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948" name="Rectangle 4"/>
          <p:cNvSpPr>
            <a:spLocks noChangeArrowheads="1"/>
          </p:cNvSpPr>
          <p:nvPr/>
        </p:nvSpPr>
        <p:spPr bwMode="auto">
          <a:xfrm>
            <a:off x="12700" y="4343400"/>
            <a:ext cx="7467600" cy="5334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
        <p:nvSpPr>
          <p:cNvPr id="82949" name="Text Box 5"/>
          <p:cNvSpPr txBox="1">
            <a:spLocks noChangeArrowheads="1"/>
          </p:cNvSpPr>
          <p:nvPr/>
        </p:nvSpPr>
        <p:spPr bwMode="auto">
          <a:xfrm>
            <a:off x="228600" y="5181600"/>
            <a:ext cx="8229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2800" dirty="0" smtClean="0"/>
              <a:t>Now when you run the world, you should be able to make the heroine call for help whenever you press H</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3810000" y="385763"/>
            <a:ext cx="1752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Circling</a:t>
            </a:r>
          </a:p>
        </p:txBody>
      </p:sp>
      <p:sp>
        <p:nvSpPr>
          <p:cNvPr id="83970" name="Text Box 2"/>
          <p:cNvSpPr txBox="1">
            <a:spLocks noChangeArrowheads="1"/>
          </p:cNvSpPr>
          <p:nvPr/>
        </p:nvSpPr>
        <p:spPr bwMode="auto">
          <a:xfrm>
            <a:off x="1219200" y="1371600"/>
            <a:ext cx="6934200" cy="5095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rPr>
              <a:t>Right now, the shark just sits by the beach like a chump after you ride your boat away</a:t>
            </a: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None/>
              <a:defRPr/>
            </a:pPr>
            <a:endParaRPr lang="en-US" sz="2500" dirty="0" smtClean="0">
              <a:latin typeface="Calibri" charset="0"/>
            </a:endParaRPr>
          </a:p>
          <a:p>
            <a:pPr>
              <a:buFont typeface="Arial" charset="0"/>
              <a:buChar char="•"/>
              <a:defRPr/>
            </a:pPr>
            <a:r>
              <a:rPr lang="en-US" sz="2500" dirty="0" smtClean="0">
                <a:latin typeface="Calibri" charset="0"/>
              </a:rPr>
              <a:t>We’ll have it swim circles around the island instead to keep things exciting</a:t>
            </a:r>
          </a:p>
        </p:txBody>
      </p:sp>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75" y="2357438"/>
            <a:ext cx="4768850" cy="3122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9144000" cy="2122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4994" name="Text Box 2"/>
          <p:cNvSpPr txBox="1">
            <a:spLocks noChangeArrowheads="1"/>
          </p:cNvSpPr>
          <p:nvPr/>
        </p:nvSpPr>
        <p:spPr bwMode="auto">
          <a:xfrm>
            <a:off x="3810000" y="385763"/>
            <a:ext cx="1752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Circling</a:t>
            </a:r>
          </a:p>
        </p:txBody>
      </p:sp>
      <p:sp>
        <p:nvSpPr>
          <p:cNvPr id="84995" name="Text Box 3"/>
          <p:cNvSpPr txBox="1">
            <a:spLocks noChangeArrowheads="1"/>
          </p:cNvSpPr>
          <p:nvPr/>
        </p:nvSpPr>
        <p:spPr bwMode="auto">
          <a:xfrm>
            <a:off x="800100" y="1293813"/>
            <a:ext cx="7772400" cy="16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rPr>
              <a:t>Open up </a:t>
            </a:r>
            <a:r>
              <a:rPr lang="en-US" sz="2500" b="1" dirty="0" err="1" smtClean="0">
                <a:solidFill>
                  <a:srgbClr val="FF0000"/>
                </a:solidFill>
                <a:latin typeface="Calibri" charset="0"/>
              </a:rPr>
              <a:t>world.my</a:t>
            </a:r>
            <a:r>
              <a:rPr lang="en-US" sz="2500" b="1" dirty="0" smtClean="0">
                <a:solidFill>
                  <a:srgbClr val="FF0000"/>
                </a:solidFill>
                <a:latin typeface="Calibri" charset="0"/>
              </a:rPr>
              <a:t> first </a:t>
            </a:r>
            <a:r>
              <a:rPr lang="en-US" sz="2500" b="1" dirty="0">
                <a:solidFill>
                  <a:srgbClr val="FF0000"/>
                </a:solidFill>
                <a:latin typeface="Calibri" charset="0"/>
              </a:rPr>
              <a:t>m</a:t>
            </a:r>
            <a:r>
              <a:rPr lang="en-US" sz="2500" b="1" dirty="0" smtClean="0">
                <a:solidFill>
                  <a:srgbClr val="FF0000"/>
                </a:solidFill>
                <a:latin typeface="Calibri" charset="0"/>
              </a:rPr>
              <a:t>ethod</a:t>
            </a:r>
            <a:r>
              <a:rPr lang="en-US" sz="2500" dirty="0" smtClean="0">
                <a:solidFill>
                  <a:srgbClr val="FF0000"/>
                </a:solidFill>
                <a:latin typeface="Calibri" charset="0"/>
              </a:rPr>
              <a:t> </a:t>
            </a:r>
            <a:r>
              <a:rPr lang="en-US" sz="2500" dirty="0" smtClean="0">
                <a:latin typeface="Calibri" charset="0"/>
              </a:rPr>
              <a:t>via the object tree.</a:t>
            </a:r>
          </a:p>
          <a:p>
            <a:pPr>
              <a:buFont typeface="Arial" charset="0"/>
              <a:buChar char="•"/>
              <a:defRPr/>
            </a:pPr>
            <a:r>
              <a:rPr lang="en-US" sz="2500" dirty="0" smtClean="0">
                <a:latin typeface="Calibri" charset="0"/>
              </a:rPr>
              <a:t>Click on </a:t>
            </a:r>
            <a:r>
              <a:rPr lang="en-US" sz="2500" b="1" dirty="0" smtClean="0">
                <a:solidFill>
                  <a:srgbClr val="FF0000"/>
                </a:solidFill>
                <a:latin typeface="Calibri" charset="0"/>
              </a:rPr>
              <a:t>shark</a:t>
            </a:r>
            <a:r>
              <a:rPr lang="en-US" sz="2500" dirty="0" smtClean="0">
                <a:latin typeface="Calibri" charset="0"/>
              </a:rPr>
              <a:t> in the object tree, and drag </a:t>
            </a:r>
            <a:r>
              <a:rPr lang="en-US" sz="2500" b="1" dirty="0" smtClean="0">
                <a:solidFill>
                  <a:srgbClr val="FF0000"/>
                </a:solidFill>
                <a:latin typeface="Calibri" charset="0"/>
              </a:rPr>
              <a:t>shark think</a:t>
            </a:r>
            <a:r>
              <a:rPr lang="en-US" sz="2500" dirty="0" smtClean="0">
                <a:solidFill>
                  <a:srgbClr val="FF0000"/>
                </a:solidFill>
                <a:latin typeface="Calibri" charset="0"/>
              </a:rPr>
              <a:t> </a:t>
            </a:r>
            <a:r>
              <a:rPr lang="en-US" sz="2500" dirty="0" smtClean="0">
                <a:latin typeface="Calibri" charset="0"/>
              </a:rPr>
              <a:t>into the method editor.  Select </a:t>
            </a:r>
            <a:r>
              <a:rPr lang="en-US" sz="2500" b="1" dirty="0" smtClean="0">
                <a:solidFill>
                  <a:srgbClr val="FF0000"/>
                </a:solidFill>
                <a:latin typeface="Calibri" charset="0"/>
              </a:rPr>
              <a:t>other</a:t>
            </a:r>
            <a:r>
              <a:rPr lang="en-US" sz="2500" dirty="0" smtClean="0">
                <a:latin typeface="Calibri" charset="0"/>
              </a:rPr>
              <a:t>, and type in something like “Rats.  I’ll just have to wait here.”</a:t>
            </a:r>
          </a:p>
        </p:txBody>
      </p:sp>
      <p:sp>
        <p:nvSpPr>
          <p:cNvPr id="84996" name="Rectangle 4"/>
          <p:cNvSpPr>
            <a:spLocks noChangeArrowheads="1"/>
          </p:cNvSpPr>
          <p:nvPr/>
        </p:nvSpPr>
        <p:spPr bwMode="auto">
          <a:xfrm>
            <a:off x="76200" y="5638800"/>
            <a:ext cx="5334000" cy="4572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3810000" y="385763"/>
            <a:ext cx="17526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Circling</a:t>
            </a:r>
          </a:p>
        </p:txBody>
      </p:sp>
      <p:sp>
        <p:nvSpPr>
          <p:cNvPr id="86018" name="Text Box 2"/>
          <p:cNvSpPr txBox="1">
            <a:spLocks noChangeArrowheads="1"/>
          </p:cNvSpPr>
          <p:nvPr/>
        </p:nvSpPr>
        <p:spPr bwMode="auto">
          <a:xfrm>
            <a:off x="457200" y="1341438"/>
            <a:ext cx="375285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smtClean="0">
                <a:latin typeface="Calibri" charset="0"/>
              </a:rPr>
              <a:t>Drag in </a:t>
            </a:r>
            <a:r>
              <a:rPr lang="en-US" sz="2500" b="1" smtClean="0">
                <a:solidFill>
                  <a:srgbClr val="FF0000"/>
                </a:solidFill>
                <a:latin typeface="Calibri" charset="0"/>
              </a:rPr>
              <a:t>shark turn</a:t>
            </a:r>
            <a:r>
              <a:rPr lang="en-US" sz="2500" smtClean="0">
                <a:latin typeface="Calibri" charset="0"/>
              </a:rPr>
              <a:t>, then select </a:t>
            </a:r>
            <a:r>
              <a:rPr lang="en-US" sz="2500" b="1" smtClean="0">
                <a:solidFill>
                  <a:srgbClr val="FF0000"/>
                </a:solidFill>
                <a:latin typeface="Calibri" charset="0"/>
              </a:rPr>
              <a:t>left &gt; other &gt; 10 revolutions</a:t>
            </a:r>
            <a:r>
              <a:rPr lang="en-US" sz="2500" b="1" smtClean="0">
                <a:latin typeface="Calibri" charset="0"/>
              </a:rPr>
              <a:t>.</a:t>
            </a:r>
          </a:p>
          <a:p>
            <a:pPr>
              <a:buFont typeface="Arial" charset="0"/>
              <a:buChar char="•"/>
              <a:defRPr/>
            </a:pPr>
            <a:r>
              <a:rPr lang="en-US" sz="2500" smtClean="0">
                <a:latin typeface="Calibri" charset="0"/>
              </a:rPr>
              <a:t>Under </a:t>
            </a:r>
            <a:r>
              <a:rPr lang="en-US" sz="2500" b="1" smtClean="0">
                <a:solidFill>
                  <a:srgbClr val="FF0000"/>
                </a:solidFill>
                <a:latin typeface="Calibri" charset="0"/>
              </a:rPr>
              <a:t>more…</a:t>
            </a:r>
            <a:r>
              <a:rPr lang="en-US" sz="2500" smtClean="0">
                <a:latin typeface="Calibri" charset="0"/>
              </a:rPr>
              <a:t> choose </a:t>
            </a:r>
            <a:r>
              <a:rPr lang="en-US" sz="2500" b="1" smtClean="0">
                <a:solidFill>
                  <a:srgbClr val="FF0000"/>
                </a:solidFill>
                <a:latin typeface="Calibri" charset="0"/>
              </a:rPr>
              <a:t>asSeenBy &gt; island &gt; the entire island</a:t>
            </a:r>
            <a:r>
              <a:rPr lang="en-US" sz="2500" smtClean="0">
                <a:latin typeface="Calibri" charset="0"/>
              </a:rPr>
              <a:t>.</a:t>
            </a:r>
          </a:p>
          <a:p>
            <a:pPr>
              <a:buFont typeface="Arial" charset="0"/>
              <a:buChar char="•"/>
              <a:defRPr/>
            </a:pPr>
            <a:r>
              <a:rPr lang="en-US" sz="2500" smtClean="0">
                <a:latin typeface="Calibri" charset="0"/>
              </a:rPr>
              <a:t>This will make the shark turn around the island instead of just spinning in circles</a:t>
            </a:r>
          </a:p>
          <a:p>
            <a:pPr>
              <a:buFont typeface="Arial" charset="0"/>
              <a:buChar char="•"/>
              <a:defRPr/>
            </a:pPr>
            <a:r>
              <a:rPr lang="en-US" sz="2500" smtClean="0">
                <a:latin typeface="Calibri" charset="0"/>
              </a:rPr>
              <a:t>Change the </a:t>
            </a:r>
            <a:r>
              <a:rPr lang="en-US" sz="2500" b="1" smtClean="0">
                <a:solidFill>
                  <a:srgbClr val="FF0000"/>
                </a:solidFill>
                <a:latin typeface="Calibri" charset="0"/>
              </a:rPr>
              <a:t>duration</a:t>
            </a:r>
            <a:r>
              <a:rPr lang="en-US" sz="2500" smtClean="0">
                <a:latin typeface="Calibri" charset="0"/>
              </a:rPr>
              <a:t> to </a:t>
            </a:r>
            <a:r>
              <a:rPr lang="en-US" sz="2500" b="1" smtClean="0">
                <a:solidFill>
                  <a:srgbClr val="FF0000"/>
                </a:solidFill>
                <a:latin typeface="Calibri" charset="0"/>
              </a:rPr>
              <a:t>50 seconds</a:t>
            </a:r>
          </a:p>
        </p:txBody>
      </p:sp>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1752600"/>
            <a:ext cx="4541838" cy="3887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6020" name="Rectangle 4"/>
          <p:cNvSpPr>
            <a:spLocks noChangeArrowheads="1"/>
          </p:cNvSpPr>
          <p:nvPr/>
        </p:nvSpPr>
        <p:spPr bwMode="auto">
          <a:xfrm>
            <a:off x="4210050" y="4572000"/>
            <a:ext cx="1200150" cy="381000"/>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572000"/>
            <a:ext cx="9144000" cy="1558795"/>
          </a:xfrm>
          <a:prstGeom prst="rect">
            <a:avLst/>
          </a:prstGeom>
        </p:spPr>
      </p:pic>
      <p:sp>
        <p:nvSpPr>
          <p:cNvPr id="87042" name="Text Box 2"/>
          <p:cNvSpPr txBox="1">
            <a:spLocks noChangeArrowheads="1"/>
          </p:cNvSpPr>
          <p:nvPr/>
        </p:nvSpPr>
        <p:spPr bwMode="auto">
          <a:xfrm>
            <a:off x="3810000" y="228600"/>
            <a:ext cx="1752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buClrTx/>
              <a:buFontTx/>
              <a:buNone/>
              <a:defRPr/>
            </a:pPr>
            <a:r>
              <a:rPr lang="en-US" sz="4000" smtClean="0">
                <a:latin typeface="Calibri" charset="0"/>
              </a:rPr>
              <a:t>Circling</a:t>
            </a:r>
          </a:p>
        </p:txBody>
      </p:sp>
      <p:sp>
        <p:nvSpPr>
          <p:cNvPr id="87043" name="Text Box 3"/>
          <p:cNvSpPr txBox="1">
            <a:spLocks noChangeArrowheads="1"/>
          </p:cNvSpPr>
          <p:nvPr/>
        </p:nvSpPr>
        <p:spPr bwMode="auto">
          <a:xfrm>
            <a:off x="0" y="914400"/>
            <a:ext cx="9144000"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charset="0"/>
                <a:ea typeface="ＭＳ Ｐゴシック" charset="0"/>
                <a:cs typeface="ＭＳ Ｐゴシック" charset="0"/>
              </a:defRPr>
            </a:lvl9pPr>
          </a:lstStyle>
          <a:p>
            <a:pPr>
              <a:buFont typeface="Arial" charset="0"/>
              <a:buChar char="•"/>
              <a:defRPr/>
            </a:pPr>
            <a:r>
              <a:rPr lang="en-US" sz="2500" dirty="0" smtClean="0">
                <a:latin typeface="Calibri" charset="0"/>
              </a:rPr>
              <a:t>Play your world.  </a:t>
            </a:r>
          </a:p>
          <a:p>
            <a:pPr>
              <a:buFont typeface="Arial" charset="0"/>
              <a:buChar char="•"/>
              <a:defRPr/>
            </a:pPr>
            <a:r>
              <a:rPr lang="en-US" sz="2500" dirty="0" smtClean="0">
                <a:latin typeface="Calibri" charset="0"/>
              </a:rPr>
              <a:t>If the shark circles very close to the island, move your boat offshore a bit in the viewer (why?)</a:t>
            </a:r>
          </a:p>
          <a:p>
            <a:pPr>
              <a:buFont typeface="Arial" charset="0"/>
              <a:buChar char="•"/>
              <a:defRPr/>
            </a:pPr>
            <a:r>
              <a:rPr lang="en-US" sz="2500" dirty="0" smtClean="0">
                <a:latin typeface="Calibri" charset="0"/>
              </a:rPr>
              <a:t>If the shark doesn’t circle the island, copy the code below (note your mistakes, though!)</a:t>
            </a:r>
          </a:p>
        </p:txBody>
      </p:sp>
      <p:sp>
        <p:nvSpPr>
          <p:cNvPr id="87044" name="Rectangle 4"/>
          <p:cNvSpPr>
            <a:spLocks noChangeArrowheads="1"/>
          </p:cNvSpPr>
          <p:nvPr/>
        </p:nvSpPr>
        <p:spPr bwMode="auto">
          <a:xfrm>
            <a:off x="0" y="5562600"/>
            <a:ext cx="8305800" cy="474663"/>
          </a:xfrm>
          <a:prstGeom prst="rect">
            <a:avLst/>
          </a:prstGeom>
          <a:noFill/>
          <a:ln w="38160" cap="sq">
            <a:solidFill>
              <a:srgbClr val="000000"/>
            </a:solidFill>
            <a:miter lim="800000"/>
            <a:headEnd/>
            <a:tailEnd/>
          </a:ln>
          <a:effectLst>
            <a:outerShdw blurRad="63500" dist="20160" dir="5400000" algn="ctr" rotWithShape="0">
              <a:srgbClr val="80808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6322</TotalTime>
  <Words>5004</Words>
  <Application>Microsoft Macintosh PowerPoint</Application>
  <PresentationFormat>On-screen Show (4:3)</PresentationFormat>
  <Paragraphs>579</Paragraphs>
  <Slides>104</Slides>
  <Notes>87</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the Boat</vt:lpstr>
      <vt:lpstr>PowerPoint Presentation</vt:lpstr>
      <vt:lpstr>Testing the getInBoat method</vt:lpstr>
      <vt:lpstr>PowerPoint Presentation</vt:lpstr>
      <vt:lpstr>PowerPoint Presentation</vt:lpstr>
      <vt:lpstr>PowerPoint Presentation</vt:lpstr>
      <vt:lpstr>Moving the Boat</vt:lpstr>
      <vt:lpstr>Setting the Camera’s Vehicle</vt:lpstr>
      <vt:lpstr>PowerPoint Presentation</vt:lpstr>
      <vt:lpstr>PowerPoint Presentation</vt:lpstr>
      <vt:lpstr>Do Together</vt:lpstr>
      <vt:lpstr>Do Together</vt:lpstr>
      <vt:lpstr>PowerPoint Presentation</vt:lpstr>
      <vt:lpstr>PowerPoint Presentation</vt:lpstr>
      <vt:lpstr>Back to world.my first method</vt:lpstr>
      <vt:lpstr>PowerPoint Presentation</vt:lpstr>
      <vt:lpstr>PowerPoint Presentation</vt:lpstr>
      <vt:lpstr>PowerPoint Presentation</vt:lpstr>
      <vt:lpstr>PowerPoint Presentation</vt:lpstr>
      <vt:lpstr>PowerPoint Presentation</vt:lpstr>
      <vt:lpstr>PowerPoint Presentation</vt:lpstr>
      <vt:lpstr>callForHelp method</vt:lpstr>
      <vt:lpstr>callForHelp method</vt:lpstr>
      <vt:lpstr>callForHelp Method</vt:lpstr>
      <vt:lpstr>callForHelp Method</vt:lpstr>
      <vt:lpstr>callForHelp method</vt:lpstr>
      <vt:lpstr>callForHelp method</vt:lpstr>
      <vt:lpstr>Fixing callForHelp method</vt:lpstr>
      <vt:lpstr>Fixing callForHelpMethod</vt:lpstr>
      <vt:lpstr>Test callForHelp method</vt:lpstr>
      <vt:lpstr>Finishing callForHelp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Jenna Hayes</dc:creator>
  <cp:keywords/>
  <dc:description/>
  <cp:lastModifiedBy>David  Yan</cp:lastModifiedBy>
  <cp:revision>371</cp:revision>
  <cp:lastPrinted>1601-01-01T00:00:00Z</cp:lastPrinted>
  <dcterms:created xsi:type="dcterms:W3CDTF">2009-05-29T13:31:22Z</dcterms:created>
  <dcterms:modified xsi:type="dcterms:W3CDTF">2015-06-12T14:33:14Z</dcterms:modified>
</cp:coreProperties>
</file>